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9" r:id="rId4"/>
    <p:sldId id="258" r:id="rId5"/>
    <p:sldId id="260" r:id="rId6"/>
    <p:sldId id="261" r:id="rId7"/>
    <p:sldId id="263" r:id="rId8"/>
    <p:sldId id="266" r:id="rId9"/>
    <p:sldId id="267" r:id="rId10"/>
    <p:sldId id="268" r:id="rId11"/>
  </p:sldIdLst>
  <p:sldSz cx="18288000" cy="10287000"/>
  <p:notesSz cx="6858000" cy="9144000"/>
  <p:embeddedFontLst>
    <p:embeddedFont>
      <p:font typeface="Aileron" panose="020B0604020202020204" charset="0"/>
      <p:regular r:id="rId13"/>
    </p:embeddedFont>
    <p:embeddedFont>
      <p:font typeface="Aileron Bold" panose="020B0604020202020204" charset="0"/>
      <p:regular r:id="rId14"/>
    </p:embeddedFont>
    <p:embeddedFont>
      <p:font typeface="Akzidenz-Grotesk Heavy" panose="020B0604020202020204" charset="0"/>
      <p:regular r:id="rId15"/>
    </p:embeddedFont>
    <p:embeddedFont>
      <p:font typeface="Barlow Condensed Heavy" panose="020B0604020202020204" charset="0"/>
      <p:regular r:id="rId16"/>
    </p:embeddedFont>
    <p:embeddedFont>
      <p:font typeface="Calibri" panose="020F0502020204030204" pitchFamily="34" charset="0"/>
      <p:regular r:id="rId17"/>
      <p:bold r:id="rId18"/>
      <p:italic r:id="rId19"/>
      <p:boldItalic r:id="rId20"/>
    </p:embeddedFont>
    <p:embeddedFont>
      <p:font typeface="Nobile" panose="020B0604020202020204" charset="0"/>
      <p:regular r:id="rId21"/>
    </p:embeddedFont>
    <p:embeddedFont>
      <p:font typeface="Palatino Linotype" panose="02040502050505030304" pitchFamily="18"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FFA"/>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6" d="100"/>
          <a:sy n="76" d="100"/>
        </p:scale>
        <p:origin x="4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19387-BBB3-4774-8CFB-69D7B434E80B}" type="datetimeFigureOut">
              <a:rPr lang="en-US" smtClean="0"/>
              <a:t>9/29/2025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40686-7908-43A6-9238-87BD5B37A530}" type="slidenum">
              <a:rPr lang="en-US" smtClean="0"/>
              <a:t>‹#›</a:t>
            </a:fld>
            <a:endParaRPr lang="en-US"/>
          </a:p>
        </p:txBody>
      </p:sp>
    </p:spTree>
    <p:extLst>
      <p:ext uri="{BB962C8B-B14F-4D97-AF65-F5344CB8AC3E}">
        <p14:creationId xmlns:p14="http://schemas.microsoft.com/office/powerpoint/2010/main" val="7004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E1"/>
          </a:solidFill>
          <a:ln/>
        </p:spPr>
      </p:sp>
      <p:sp>
        <p:nvSpPr>
          <p:cNvPr id="3" name="Shape 1"/>
          <p:cNvSpPr/>
          <p:nvPr/>
        </p:nvSpPr>
        <p:spPr>
          <a:xfrm>
            <a:off x="0" y="0"/>
            <a:ext cx="18288000" cy="10287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228353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E1"/>
          </a:solidFill>
          <a:ln/>
        </p:spPr>
      </p:sp>
      <p:sp>
        <p:nvSpPr>
          <p:cNvPr id="3" name="Shape 1"/>
          <p:cNvSpPr/>
          <p:nvPr/>
        </p:nvSpPr>
        <p:spPr>
          <a:xfrm>
            <a:off x="0" y="0"/>
            <a:ext cx="18288000" cy="10287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2517694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EEEE1"/>
          </a:solidFill>
          <a:ln/>
        </p:spPr>
      </p:sp>
      <p:sp>
        <p:nvSpPr>
          <p:cNvPr id="3" name="Shape 1"/>
          <p:cNvSpPr/>
          <p:nvPr/>
        </p:nvSpPr>
        <p:spPr>
          <a:xfrm>
            <a:off x="0" y="0"/>
            <a:ext cx="18288000" cy="102870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893180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jpe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8.sv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2.svg"/><Relationship Id="rId4" Type="http://schemas.openxmlformats.org/officeDocument/2006/relationships/image" Target="../media/image13.jpe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8.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7.png"/><Relationship Id="rId5" Type="http://schemas.openxmlformats.org/officeDocument/2006/relationships/image" Target="../media/image24.png"/><Relationship Id="rId10" Type="http://schemas.openxmlformats.org/officeDocument/2006/relationships/image" Target="../media/image12.svg"/><Relationship Id="rId4" Type="http://schemas.openxmlformats.org/officeDocument/2006/relationships/image" Target="../media/image23.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svg"/><Relationship Id="rId7" Type="http://schemas.openxmlformats.org/officeDocument/2006/relationships/image" Target="../media/image8.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sv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4.svg"/><Relationship Id="rId7"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svg"/><Relationship Id="rId10"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69396" y="2719229"/>
            <a:ext cx="2544433" cy="2544433"/>
          </a:xfrm>
          <a:custGeom>
            <a:avLst/>
            <a:gdLst/>
            <a:ahLst/>
            <a:cxnLst/>
            <a:rect l="l" t="t" r="r" b="b"/>
            <a:pathLst>
              <a:path w="2544433" h="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098615" y="3307946"/>
            <a:ext cx="11071218" cy="5950354"/>
            <a:chOff x="-1270" y="0"/>
            <a:chExt cx="5373370" cy="2887980"/>
          </a:xfrm>
        </p:grpSpPr>
        <p:sp>
          <p:nvSpPr>
            <p:cNvPr id="4" name="Freeform 4"/>
            <p:cNvSpPr/>
            <p:nvPr/>
          </p:nvSpPr>
          <p:spPr>
            <a:xfrm flipH="1">
              <a:off x="0" y="0"/>
              <a:ext cx="5373370" cy="2887980"/>
            </a:xfrm>
            <a:custGeom>
              <a:avLst/>
              <a:gdLst/>
              <a:ahLst/>
              <a:cxnLst/>
              <a:rect l="l" t="t" r="r" b="b"/>
              <a:pathLst>
                <a:path w="5373370" h="2887980">
                  <a:moveTo>
                    <a:pt x="0" y="621030"/>
                  </a:moveTo>
                  <a:cubicBezTo>
                    <a:pt x="0" y="963930"/>
                    <a:pt x="278130" y="1242060"/>
                    <a:pt x="621030" y="1242060"/>
                  </a:cubicBezTo>
                  <a:lnTo>
                    <a:pt x="1744980" y="1242060"/>
                  </a:lnTo>
                  <a:cubicBezTo>
                    <a:pt x="1770380" y="1242060"/>
                    <a:pt x="1790700" y="1263650"/>
                    <a:pt x="1790700" y="1289050"/>
                  </a:cubicBezTo>
                  <a:cubicBezTo>
                    <a:pt x="1790700" y="1380490"/>
                    <a:pt x="1811020" y="1466850"/>
                    <a:pt x="1845310" y="1545590"/>
                  </a:cubicBezTo>
                  <a:cubicBezTo>
                    <a:pt x="1866900" y="1592580"/>
                    <a:pt x="1832610" y="1645920"/>
                    <a:pt x="1780540" y="1645920"/>
                  </a:cubicBezTo>
                  <a:cubicBezTo>
                    <a:pt x="1437640" y="1645920"/>
                    <a:pt x="1159510" y="1924050"/>
                    <a:pt x="1159510" y="2266950"/>
                  </a:cubicBezTo>
                  <a:cubicBezTo>
                    <a:pt x="1159510" y="2609850"/>
                    <a:pt x="1437640" y="2887980"/>
                    <a:pt x="1780540" y="2887980"/>
                  </a:cubicBezTo>
                  <a:lnTo>
                    <a:pt x="4121150" y="2887980"/>
                  </a:lnTo>
                  <a:cubicBezTo>
                    <a:pt x="4464050" y="2887980"/>
                    <a:pt x="4742180" y="2609850"/>
                    <a:pt x="4742180" y="2266950"/>
                  </a:cubicBezTo>
                  <a:cubicBezTo>
                    <a:pt x="4742180" y="2175510"/>
                    <a:pt x="4721860" y="2089150"/>
                    <a:pt x="4687570" y="2010410"/>
                  </a:cubicBezTo>
                  <a:cubicBezTo>
                    <a:pt x="4665980" y="1963420"/>
                    <a:pt x="4700270" y="1910080"/>
                    <a:pt x="4752340" y="1910080"/>
                  </a:cubicBezTo>
                  <a:cubicBezTo>
                    <a:pt x="5095240" y="1910080"/>
                    <a:pt x="5373370" y="1631950"/>
                    <a:pt x="5373370" y="1289050"/>
                  </a:cubicBezTo>
                  <a:cubicBezTo>
                    <a:pt x="5373370" y="946150"/>
                    <a:pt x="5095240" y="668020"/>
                    <a:pt x="4752340" y="668020"/>
                  </a:cubicBezTo>
                  <a:lnTo>
                    <a:pt x="3628390" y="668020"/>
                  </a:lnTo>
                  <a:cubicBezTo>
                    <a:pt x="3602990" y="668020"/>
                    <a:pt x="3582670" y="647700"/>
                    <a:pt x="3582670" y="622300"/>
                  </a:cubicBezTo>
                  <a:lnTo>
                    <a:pt x="3582670" y="621030"/>
                  </a:lnTo>
                  <a:cubicBezTo>
                    <a:pt x="3582670" y="278130"/>
                    <a:pt x="3304540" y="0"/>
                    <a:pt x="2961640" y="0"/>
                  </a:cubicBezTo>
                  <a:lnTo>
                    <a:pt x="622300" y="0"/>
                  </a:lnTo>
                  <a:cubicBezTo>
                    <a:pt x="278130" y="0"/>
                    <a:pt x="0" y="278130"/>
                    <a:pt x="0" y="621030"/>
                  </a:cubicBezTo>
                  <a:close/>
                </a:path>
              </a:pathLst>
            </a:custGeom>
            <a:blipFill>
              <a:blip r:embed="rId4"/>
              <a:stretch>
                <a:fillRect t="-25821" b="-13723"/>
              </a:stretch>
            </a:blipFill>
          </p:spPr>
        </p:sp>
      </p:grpSp>
      <p:grpSp>
        <p:nvGrpSpPr>
          <p:cNvPr id="5" name="Group 5"/>
          <p:cNvGrpSpPr/>
          <p:nvPr/>
        </p:nvGrpSpPr>
        <p:grpSpPr>
          <a:xfrm>
            <a:off x="-1136521" y="3307946"/>
            <a:ext cx="2594369" cy="4588246"/>
            <a:chOff x="0" y="0"/>
            <a:chExt cx="683291" cy="1208427"/>
          </a:xfrm>
        </p:grpSpPr>
        <p:sp>
          <p:nvSpPr>
            <p:cNvPr id="6" name="Freeform 6"/>
            <p:cNvSpPr/>
            <p:nvPr/>
          </p:nvSpPr>
          <p:spPr>
            <a:xfrm>
              <a:off x="0" y="0"/>
              <a:ext cx="683291" cy="1208427"/>
            </a:xfrm>
            <a:custGeom>
              <a:avLst/>
              <a:gdLst/>
              <a:ahLst/>
              <a:cxnLst/>
              <a:rect l="l" t="t" r="r" b="b"/>
              <a:pathLst>
                <a:path w="683291" h="1208427">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id="7" name="TextBox 7"/>
            <p:cNvSpPr txBox="1"/>
            <p:nvPr/>
          </p:nvSpPr>
          <p:spPr>
            <a:xfrm>
              <a:off x="0" y="-47625"/>
              <a:ext cx="683291" cy="1256052"/>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3469396" y="1259637"/>
            <a:ext cx="3789904" cy="665701"/>
            <a:chOff x="0" y="0"/>
            <a:chExt cx="998164" cy="175329"/>
          </a:xfrm>
        </p:grpSpPr>
        <p:sp>
          <p:nvSpPr>
            <p:cNvPr id="9" name="Freeform 9"/>
            <p:cNvSpPr/>
            <p:nvPr/>
          </p:nvSpPr>
          <p:spPr>
            <a:xfrm>
              <a:off x="0" y="0"/>
              <a:ext cx="998164" cy="175329"/>
            </a:xfrm>
            <a:custGeom>
              <a:avLst/>
              <a:gdLst/>
              <a:ahLst/>
              <a:cxnLst/>
              <a:rect l="l" t="t" r="r" b="b"/>
              <a:pathLst>
                <a:path w="998164" h="175329">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3A577B"/>
            </a:solidFill>
          </p:spPr>
        </p:sp>
        <p:sp>
          <p:nvSpPr>
            <p:cNvPr id="10" name="TextBox 10"/>
            <p:cNvSpPr txBox="1"/>
            <p:nvPr/>
          </p:nvSpPr>
          <p:spPr>
            <a:xfrm>
              <a:off x="0" y="-47625"/>
              <a:ext cx="998164" cy="222954"/>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3731511" y="1434222"/>
            <a:ext cx="305535" cy="302202"/>
          </a:xfrm>
          <a:custGeom>
            <a:avLst/>
            <a:gdLst/>
            <a:ahLst/>
            <a:cxnLst/>
            <a:rect l="l" t="t" r="r" b="b"/>
            <a:pathLst>
              <a:path w="305535" h="302202">
                <a:moveTo>
                  <a:pt x="0" y="0"/>
                </a:moveTo>
                <a:lnTo>
                  <a:pt x="305535" y="0"/>
                </a:lnTo>
                <a:lnTo>
                  <a:pt x="305535" y="302203"/>
                </a:lnTo>
                <a:lnTo>
                  <a:pt x="0" y="3022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028700" y="-252231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1958605" y="3307946"/>
            <a:ext cx="1025128" cy="1025128"/>
          </a:xfrm>
          <a:custGeom>
            <a:avLst/>
            <a:gdLst/>
            <a:ahLst/>
            <a:cxnLst/>
            <a:rect l="l" t="t" r="r" b="b"/>
            <a:pathLst>
              <a:path w="1025128" h="1025128">
                <a:moveTo>
                  <a:pt x="0" y="0"/>
                </a:moveTo>
                <a:lnTo>
                  <a:pt x="1025127" y="0"/>
                </a:lnTo>
                <a:lnTo>
                  <a:pt x="1025127" y="1025127"/>
                </a:lnTo>
                <a:lnTo>
                  <a:pt x="0" y="1025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7843805" y="82486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412807" y="3028963"/>
            <a:ext cx="9734623" cy="3231654"/>
          </a:xfrm>
          <a:prstGeom prst="rect">
            <a:avLst/>
          </a:prstGeom>
        </p:spPr>
        <p:txBody>
          <a:bodyPr lIns="0" tIns="0" rIns="0" bIns="0" rtlCol="0" anchor="t">
            <a:spAutoFit/>
          </a:bodyPr>
          <a:lstStyle/>
          <a:p>
            <a:pPr algn="l">
              <a:lnSpc>
                <a:spcPts val="12564"/>
              </a:lnSpc>
            </a:pPr>
            <a:r>
              <a:rPr lang="en-US" sz="12198" b="1">
                <a:solidFill>
                  <a:srgbClr val="0E2F5F"/>
                </a:solidFill>
                <a:latin typeface="Barlow Condensed Heavy"/>
                <a:ea typeface="Barlow Condensed Heavy"/>
                <a:cs typeface="Barlow Condensed Heavy"/>
                <a:sym typeface="Barlow Condensed Heavy"/>
              </a:rPr>
              <a:t>PIMA INDIANS</a:t>
            </a:r>
          </a:p>
          <a:p>
            <a:pPr algn="l">
              <a:lnSpc>
                <a:spcPts val="12564"/>
              </a:lnSpc>
            </a:pPr>
            <a:r>
              <a:rPr lang="en-US" sz="12198" b="1">
                <a:solidFill>
                  <a:srgbClr val="0E2F5F"/>
                </a:solidFill>
                <a:latin typeface="Barlow Condensed Heavy"/>
                <a:ea typeface="Barlow Condensed Heavy"/>
                <a:cs typeface="Barlow Condensed Heavy"/>
                <a:sym typeface="Barlow Condensed Heavy"/>
              </a:rPr>
              <a:t>DIABETES</a:t>
            </a:r>
          </a:p>
        </p:txBody>
      </p:sp>
      <p:sp>
        <p:nvSpPr>
          <p:cNvPr id="16" name="Freeform 16"/>
          <p:cNvSpPr/>
          <p:nvPr/>
        </p:nvSpPr>
        <p:spPr>
          <a:xfrm>
            <a:off x="12769424" y="2436835"/>
            <a:ext cx="806841" cy="564789"/>
          </a:xfrm>
          <a:custGeom>
            <a:avLst/>
            <a:gdLst/>
            <a:ahLst/>
            <a:cxnLst/>
            <a:rect l="l" t="t" r="r" b="b"/>
            <a:pathLst>
              <a:path w="806841" h="564789">
                <a:moveTo>
                  <a:pt x="0" y="0"/>
                </a:moveTo>
                <a:lnTo>
                  <a:pt x="806840" y="0"/>
                </a:lnTo>
                <a:lnTo>
                  <a:pt x="806840" y="564788"/>
                </a:lnTo>
                <a:lnTo>
                  <a:pt x="0" y="5647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2412807" y="6504405"/>
            <a:ext cx="7315200" cy="1661993"/>
          </a:xfrm>
          <a:prstGeom prst="rect">
            <a:avLst/>
          </a:prstGeom>
        </p:spPr>
        <p:txBody>
          <a:bodyPr lIns="0" tIns="0" rIns="0" bIns="0" rtlCol="0" anchor="t">
            <a:spAutoFit/>
          </a:bodyPr>
          <a:lstStyle/>
          <a:p>
            <a:pPr algn="l"/>
            <a:r>
              <a:rPr lang="en-US" sz="5400" b="1">
                <a:solidFill>
                  <a:srgbClr val="021828"/>
                </a:solidFill>
                <a:latin typeface="Palatino Linotype" panose="02040502050505030304" pitchFamily="18" charset="0"/>
                <a:ea typeface="Akzidenz-Grotesk Heavy"/>
                <a:cs typeface="Akzidenz-Grotesk Heavy"/>
                <a:sym typeface="Akzidenz-Grotesk Heavy"/>
              </a:rPr>
              <a:t>Bệnh tiểu đường tại Ấn Độ</a:t>
            </a:r>
          </a:p>
        </p:txBody>
      </p:sp>
      <p:sp>
        <p:nvSpPr>
          <p:cNvPr id="18" name="TextBox 18"/>
          <p:cNvSpPr txBox="1"/>
          <p:nvPr/>
        </p:nvSpPr>
        <p:spPr>
          <a:xfrm>
            <a:off x="14211574" y="1415172"/>
            <a:ext cx="3009626" cy="293414"/>
          </a:xfrm>
          <a:prstGeom prst="rect">
            <a:avLst/>
          </a:prstGeom>
        </p:spPr>
        <p:txBody>
          <a:bodyPr lIns="0" tIns="0" rIns="0" bIns="0" rtlCol="0" anchor="t">
            <a:spAutoFit/>
          </a:bodyPr>
          <a:lstStyle/>
          <a:p>
            <a:pPr algn="l">
              <a:lnSpc>
                <a:spcPts val="2413"/>
              </a:lnSpc>
            </a:pPr>
            <a:r>
              <a:rPr lang="en-US" sz="1900">
                <a:solidFill>
                  <a:srgbClr val="FFFFFF"/>
                </a:solidFill>
                <a:latin typeface="Aileron"/>
                <a:ea typeface="Aileron"/>
                <a:cs typeface="Aileron"/>
                <a:sym typeface="Aileron"/>
              </a:rPr>
              <a:t>Trần Đình Hải</a:t>
            </a:r>
          </a:p>
        </p:txBody>
      </p:sp>
      <p:sp>
        <p:nvSpPr>
          <p:cNvPr id="19" name="Freeform 19"/>
          <p:cNvSpPr/>
          <p:nvPr/>
        </p:nvSpPr>
        <p:spPr>
          <a:xfrm>
            <a:off x="2412807" y="8799767"/>
            <a:ext cx="1483489" cy="458533"/>
          </a:xfrm>
          <a:custGeom>
            <a:avLst/>
            <a:gdLst/>
            <a:ahLst/>
            <a:cxnLst/>
            <a:rect l="l" t="t" r="r" b="b"/>
            <a:pathLst>
              <a:path w="1483489" h="458533">
                <a:moveTo>
                  <a:pt x="0" y="0"/>
                </a:moveTo>
                <a:lnTo>
                  <a:pt x="1483489" y="0"/>
                </a:lnTo>
                <a:lnTo>
                  <a:pt x="1483489" y="458533"/>
                </a:lnTo>
                <a:lnTo>
                  <a:pt x="0" y="4585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2640" y="504974"/>
            <a:ext cx="6828830" cy="459135"/>
          </a:xfrm>
          <a:prstGeom prst="rect">
            <a:avLst/>
          </a:prstGeom>
          <a:noFill/>
          <a:ln/>
        </p:spPr>
        <p:txBody>
          <a:bodyPr wrap="none" lIns="0" tIns="0" rIns="0" bIns="0" rtlCol="0" anchor="t"/>
          <a:lstStyle/>
          <a:p>
            <a:pPr>
              <a:lnSpc>
                <a:spcPts val="3563"/>
              </a:lnSpc>
            </a:pPr>
            <a:r>
              <a:rPr lang="en-US" sz="2875" b="1" dirty="0">
                <a:solidFill>
                  <a:srgbClr val="3B4540"/>
                </a:solidFill>
                <a:latin typeface="+mj-lt"/>
                <a:ea typeface="Fraunces Extra Bold" pitchFamily="34" charset="-122"/>
                <a:cs typeface="Fraunces Extra Bold" pitchFamily="34" charset="-120"/>
              </a:rPr>
              <a:t>Mục Đích Chuẩn Hóa và Chia Dữ Liệu</a:t>
            </a:r>
            <a:endParaRPr lang="en-US" sz="2875" dirty="0">
              <a:latin typeface="+mj-lt"/>
            </a:endParaRPr>
          </a:p>
        </p:txBody>
      </p:sp>
      <p:sp>
        <p:nvSpPr>
          <p:cNvPr id="3" name="Text 1"/>
          <p:cNvSpPr/>
          <p:nvPr/>
        </p:nvSpPr>
        <p:spPr>
          <a:xfrm>
            <a:off x="642640" y="1354188"/>
            <a:ext cx="2913460" cy="344240"/>
          </a:xfrm>
          <a:prstGeom prst="rect">
            <a:avLst/>
          </a:prstGeom>
          <a:noFill/>
          <a:ln/>
        </p:spPr>
        <p:txBody>
          <a:bodyPr wrap="none" lIns="0" tIns="0" rIns="0" bIns="0" rtlCol="0" anchor="t"/>
          <a:lstStyle/>
          <a:p>
            <a:pPr>
              <a:lnSpc>
                <a:spcPts val="2688"/>
              </a:lnSpc>
            </a:pPr>
            <a:r>
              <a:rPr lang="en-US" sz="2125" b="1" dirty="0">
                <a:solidFill>
                  <a:srgbClr val="3B4540"/>
                </a:solidFill>
                <a:latin typeface="Palatino Linotype" panose="02040502050505030304" pitchFamily="18" charset="0"/>
                <a:ea typeface="Fraunces Extra Bold" pitchFamily="34" charset="-122"/>
                <a:cs typeface="Fraunces Extra Bold" pitchFamily="34" charset="-120"/>
              </a:rPr>
              <a:t>Mục Đích Chuẩn Hóa</a:t>
            </a:r>
            <a:endParaRPr lang="en-US" sz="2125" dirty="0">
              <a:latin typeface="Palatino Linotype" panose="02040502050505030304" pitchFamily="18" charset="0"/>
            </a:endParaRPr>
          </a:p>
        </p:txBody>
      </p:sp>
      <p:sp>
        <p:nvSpPr>
          <p:cNvPr id="4" name="Text 2"/>
          <p:cNvSpPr/>
          <p:nvPr/>
        </p:nvSpPr>
        <p:spPr>
          <a:xfrm>
            <a:off x="642641" y="1881931"/>
            <a:ext cx="8277374" cy="881360"/>
          </a:xfrm>
          <a:prstGeom prst="rect">
            <a:avLst/>
          </a:prstGeom>
          <a:noFill/>
          <a:ln/>
        </p:spPr>
        <p:txBody>
          <a:bodyPr wrap="square" lIns="0" tIns="0" rIns="0" bIns="0" rtlCol="0" anchor="t"/>
          <a:lstStyle/>
          <a:p>
            <a:pPr>
              <a:lnSpc>
                <a:spcPct val="150000"/>
              </a:lnSpc>
            </a:pPr>
            <a:r>
              <a:rPr lang="en-US" sz="2000" dirty="0">
                <a:solidFill>
                  <a:srgbClr val="405449"/>
                </a:solidFill>
                <a:latin typeface="Nobile" pitchFamily="34" charset="0"/>
                <a:ea typeface="Nobile" pitchFamily="34" charset="-122"/>
                <a:cs typeface="Nobile" pitchFamily="34" charset="-120"/>
              </a:rPr>
              <a:t>Giảm thiểu ảnh hưởng của các đơn vị đo lường khác nhau và đảm bảo tất cả các đặc trưng có trọng số như nhau trong quá trình huấn luyện mô hình. Điều này cực kỳ quan trọng cho các thuật toán nhạy cảm với thang đo.</a:t>
            </a:r>
            <a:endParaRPr lang="en-US" sz="2000" dirty="0"/>
          </a:p>
        </p:txBody>
      </p:sp>
      <p:pic>
        <p:nvPicPr>
          <p:cNvPr id="5" name="Image 0" descr="preencoded.png"/>
          <p:cNvPicPr>
            <a:picLocks noChangeAspect="1"/>
          </p:cNvPicPr>
          <p:nvPr/>
        </p:nvPicPr>
        <p:blipFill>
          <a:blip r:embed="rId3"/>
          <a:stretch>
            <a:fillRect/>
          </a:stretch>
        </p:blipFill>
        <p:spPr>
          <a:xfrm>
            <a:off x="642641" y="3848100"/>
            <a:ext cx="8277374" cy="7399140"/>
          </a:xfrm>
          <a:prstGeom prst="rect">
            <a:avLst/>
          </a:prstGeom>
        </p:spPr>
      </p:pic>
      <p:sp>
        <p:nvSpPr>
          <p:cNvPr id="6" name="Text 3"/>
          <p:cNvSpPr/>
          <p:nvPr/>
        </p:nvSpPr>
        <p:spPr>
          <a:xfrm>
            <a:off x="9377512" y="1354188"/>
            <a:ext cx="3693616" cy="344240"/>
          </a:xfrm>
          <a:prstGeom prst="rect">
            <a:avLst/>
          </a:prstGeom>
          <a:noFill/>
          <a:ln/>
        </p:spPr>
        <p:txBody>
          <a:bodyPr wrap="none" lIns="0" tIns="0" rIns="0" bIns="0" rtlCol="0" anchor="t"/>
          <a:lstStyle/>
          <a:p>
            <a:pPr>
              <a:lnSpc>
                <a:spcPts val="2688"/>
              </a:lnSpc>
            </a:pPr>
            <a:r>
              <a:rPr lang="en-US" sz="2125" b="1" dirty="0">
                <a:solidFill>
                  <a:srgbClr val="3B4540"/>
                </a:solidFill>
                <a:latin typeface="Palatino Linotype" panose="02040502050505030304" pitchFamily="18" charset="0"/>
                <a:ea typeface="Fraunces Extra Bold" pitchFamily="34" charset="-122"/>
                <a:cs typeface="Fraunces Extra Bold" pitchFamily="34" charset="-120"/>
              </a:rPr>
              <a:t>Chia Dữ Liệu Thực Nghiệm</a:t>
            </a:r>
            <a:endParaRPr lang="en-US" sz="2125" dirty="0">
              <a:latin typeface="Palatino Linotype" panose="02040502050505030304" pitchFamily="18" charset="0"/>
            </a:endParaRPr>
          </a:p>
        </p:txBody>
      </p:sp>
      <p:sp>
        <p:nvSpPr>
          <p:cNvPr id="7" name="Text 4"/>
          <p:cNvSpPr/>
          <p:nvPr/>
        </p:nvSpPr>
        <p:spPr>
          <a:xfrm>
            <a:off x="9377512" y="1881932"/>
            <a:ext cx="8277374" cy="587574"/>
          </a:xfrm>
          <a:prstGeom prst="rect">
            <a:avLst/>
          </a:prstGeom>
          <a:noFill/>
          <a:ln/>
        </p:spPr>
        <p:txBody>
          <a:bodyPr wrap="square" lIns="0" tIns="0" rIns="0" bIns="0" rtlCol="0" anchor="t"/>
          <a:lstStyle/>
          <a:p>
            <a:pPr>
              <a:lnSpc>
                <a:spcPct val="150000"/>
              </a:lnSpc>
            </a:pPr>
            <a:r>
              <a:rPr lang="en-US" sz="2000" dirty="0">
                <a:solidFill>
                  <a:srgbClr val="405449"/>
                </a:solidFill>
                <a:latin typeface="Nobile" pitchFamily="34" charset="0"/>
                <a:ea typeface="Nobile" pitchFamily="34" charset="-122"/>
                <a:cs typeface="Nobile" pitchFamily="34" charset="-120"/>
              </a:rPr>
              <a:t>Chuyển đổi dữ liệu đã chuẩn hóa sang định dạng Numpy arrays (X_data, y_data) để sẵn sàng cho việc phân chia thành tập huấn luyện và tập kiểm tra.</a:t>
            </a:r>
            <a:endParaRPr lang="en-US" sz="2000" dirty="0"/>
          </a:p>
        </p:txBody>
      </p:sp>
      <p:pic>
        <p:nvPicPr>
          <p:cNvPr id="8" name="Image 1" descr="preencoded.png"/>
          <p:cNvPicPr>
            <a:picLocks noChangeAspect="1"/>
          </p:cNvPicPr>
          <p:nvPr/>
        </p:nvPicPr>
        <p:blipFill>
          <a:blip r:embed="rId4"/>
          <a:stretch>
            <a:fillRect/>
          </a:stretch>
        </p:blipFill>
        <p:spPr>
          <a:xfrm>
            <a:off x="9985226" y="3695700"/>
            <a:ext cx="8277374" cy="72577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4392170"/>
            <a:ext cx="5650143" cy="5894830"/>
            <a:chOff x="0" y="0"/>
            <a:chExt cx="1488104" cy="1552548"/>
          </a:xfrm>
        </p:grpSpPr>
        <p:sp>
          <p:nvSpPr>
            <p:cNvPr id="4" name="Freeform 4"/>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E1EDFC"/>
            </a:solidFill>
          </p:spPr>
        </p:sp>
        <p:sp>
          <p:nvSpPr>
            <p:cNvPr id="5" name="TextBox 5"/>
            <p:cNvSpPr txBox="1"/>
            <p:nvPr/>
          </p:nvSpPr>
          <p:spPr>
            <a:xfrm>
              <a:off x="0" y="-47625"/>
              <a:ext cx="1488104" cy="1600173"/>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028700" y="1689442"/>
            <a:ext cx="5650143" cy="5650143"/>
            <a:chOff x="0" y="0"/>
            <a:chExt cx="812800" cy="812800"/>
          </a:xfrm>
        </p:grpSpPr>
        <p:sp>
          <p:nvSpPr>
            <p:cNvPr id="7" name="Freeform 7"/>
            <p:cNvSpPr/>
            <p:nvPr/>
          </p:nvSpPr>
          <p:spPr>
            <a:xfrm rot="77392">
              <a:off x="-4950" y="-4950"/>
              <a:ext cx="822699" cy="822699"/>
            </a:xfrm>
            <a:custGeom>
              <a:avLst/>
              <a:gdLst/>
              <a:ahLst/>
              <a:cxnLst/>
              <a:rect l="l" t="t" r="r" b="b"/>
              <a:pathLst>
                <a:path w="822699" h="822699">
                  <a:moveTo>
                    <a:pt x="402202" y="5053"/>
                  </a:moveTo>
                  <a:cubicBezTo>
                    <a:pt x="177810" y="10105"/>
                    <a:pt x="0" y="196107"/>
                    <a:pt x="5053" y="420498"/>
                  </a:cubicBezTo>
                  <a:cubicBezTo>
                    <a:pt x="10105" y="644890"/>
                    <a:pt x="196107" y="822700"/>
                    <a:pt x="420498" y="817647"/>
                  </a:cubicBezTo>
                  <a:cubicBezTo>
                    <a:pt x="644890" y="812595"/>
                    <a:pt x="822700" y="626593"/>
                    <a:pt x="817647" y="402202"/>
                  </a:cubicBezTo>
                  <a:cubicBezTo>
                    <a:pt x="812595" y="177810"/>
                    <a:pt x="626593" y="0"/>
                    <a:pt x="402202" y="5053"/>
                  </a:cubicBezTo>
                  <a:close/>
                </a:path>
              </a:pathLst>
            </a:custGeom>
            <a:blipFill>
              <a:blip r:embed="rId4"/>
              <a:stretch>
                <a:fillRect l="-48066" t="-12382" r="-41702" b="-29944"/>
              </a:stretch>
            </a:blipFill>
          </p:spPr>
        </p:sp>
      </p:grpSp>
      <p:grpSp>
        <p:nvGrpSpPr>
          <p:cNvPr id="8" name="Group 8"/>
          <p:cNvGrpSpPr/>
          <p:nvPr/>
        </p:nvGrpSpPr>
        <p:grpSpPr>
          <a:xfrm>
            <a:off x="4648406" y="1028700"/>
            <a:ext cx="1858734" cy="18587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5277754" y="1509529"/>
            <a:ext cx="600038" cy="897076"/>
          </a:xfrm>
          <a:custGeom>
            <a:avLst/>
            <a:gdLst/>
            <a:ahLst/>
            <a:cxnLst/>
            <a:rect l="l" t="t" r="r" b="b"/>
            <a:pathLst>
              <a:path w="600038" h="897076">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558327" y="7453986"/>
            <a:ext cx="2763919" cy="882511"/>
          </a:xfrm>
          <a:custGeom>
            <a:avLst/>
            <a:gdLst/>
            <a:ahLst/>
            <a:cxnLst/>
            <a:rect l="l" t="t" r="r" b="b"/>
            <a:pathLst>
              <a:path w="2763919" h="882511">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0731524" y="7665975"/>
            <a:ext cx="1483489" cy="458533"/>
          </a:xfrm>
          <a:custGeom>
            <a:avLst/>
            <a:gdLst/>
            <a:ahLst/>
            <a:cxnLst/>
            <a:rect l="l" t="t" r="r" b="b"/>
            <a:pathLst>
              <a:path w="1483489" h="458533">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7558327" y="3367089"/>
            <a:ext cx="8608138" cy="3264355"/>
          </a:xfrm>
          <a:prstGeom prst="rect">
            <a:avLst/>
          </a:prstGeom>
        </p:spPr>
        <p:txBody>
          <a:bodyPr wrap="square" lIns="0" tIns="0" rIns="0" bIns="0" rtlCol="0" anchor="t">
            <a:spAutoFit/>
          </a:bodyPr>
          <a:lstStyle/>
          <a:p>
            <a:pPr algn="just">
              <a:lnSpc>
                <a:spcPct val="150000"/>
              </a:lnSpc>
            </a:pPr>
            <a:r>
              <a:rPr lang="vi-VN" sz="2400"/>
              <a:t>Bộ dữ liệu </a:t>
            </a:r>
            <a:r>
              <a:rPr lang="vi-VN" sz="2400" b="1"/>
              <a:t>Pima Indians Diabetes</a:t>
            </a:r>
            <a:r>
              <a:rPr lang="vi-VN" sz="2400"/>
              <a:t> là một trong những bộ dữ liệu kinh điển và phổ biến trong học máy, đặc biệt trong các bài toán </a:t>
            </a:r>
            <a:r>
              <a:rPr lang="vi-VN" sz="2400" b="1"/>
              <a:t>phân loại nhị phân</a:t>
            </a:r>
            <a:r>
              <a:rPr lang="vi-VN" sz="2400"/>
              <a:t> (classification). Đây là dữ liệu được thu thập bởi </a:t>
            </a:r>
            <a:r>
              <a:rPr lang="vi-VN" sz="2400" b="1"/>
              <a:t>National Institute of Diabetes and Digestive and Kidney Diseases (NIDDK)</a:t>
            </a:r>
            <a:r>
              <a:rPr lang="vi-VN" sz="2400"/>
              <a:t> nhằm nghiên cứu bệnh tiểu đường type 2 ở phụ nữ gốc da đỏ Pima</a:t>
            </a:r>
            <a:r>
              <a:rPr lang="en-US" sz="2400"/>
              <a:t>.</a:t>
            </a:r>
            <a:endParaRPr lang="en-US" sz="2200" b="1">
              <a:solidFill>
                <a:srgbClr val="021828"/>
              </a:solidFill>
              <a:latin typeface="Aileron Bold"/>
              <a:ea typeface="Aileron Bold"/>
              <a:cs typeface="Aileron Bold"/>
              <a:sym typeface="Aileron Bold"/>
            </a:endParaRPr>
          </a:p>
        </p:txBody>
      </p:sp>
      <p:sp>
        <p:nvSpPr>
          <p:cNvPr id="15" name="TextBox 15"/>
          <p:cNvSpPr txBox="1"/>
          <p:nvPr/>
        </p:nvSpPr>
        <p:spPr>
          <a:xfrm>
            <a:off x="7558327" y="2019300"/>
            <a:ext cx="4904983" cy="1080036"/>
          </a:xfrm>
          <a:prstGeom prst="rect">
            <a:avLst/>
          </a:prstGeom>
        </p:spPr>
        <p:txBody>
          <a:bodyPr lIns="0" tIns="0" rIns="0" bIns="0" rtlCol="0" anchor="t">
            <a:spAutoFit/>
          </a:bodyPr>
          <a:lstStyle/>
          <a:p>
            <a:pPr algn="l">
              <a:lnSpc>
                <a:spcPts val="7619"/>
              </a:lnSpc>
            </a:pPr>
            <a:r>
              <a:rPr lang="en-US" sz="5999" b="1">
                <a:solidFill>
                  <a:srgbClr val="0E2F5F"/>
                </a:solidFill>
                <a:latin typeface="Akzidenz-Grotesk Heavy"/>
                <a:ea typeface="Akzidenz-Grotesk Heavy"/>
                <a:cs typeface="Akzidenz-Grotesk Heavy"/>
                <a:sym typeface="Akzidenz-Grotesk Heavy"/>
              </a:rPr>
              <a:t>Introduction</a:t>
            </a:r>
          </a:p>
        </p:txBody>
      </p:sp>
      <p:sp>
        <p:nvSpPr>
          <p:cNvPr id="16" name="Freeform 16"/>
          <p:cNvSpPr/>
          <p:nvPr/>
        </p:nvSpPr>
        <p:spPr>
          <a:xfrm>
            <a:off x="16611600" y="5431425"/>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996" y="2782372"/>
            <a:ext cx="18288000" cy="5894830"/>
            <a:chOff x="0" y="0"/>
            <a:chExt cx="4816593" cy="1552548"/>
          </a:xfrm>
        </p:grpSpPr>
        <p:sp>
          <p:nvSpPr>
            <p:cNvPr id="3" name="Freeform 3"/>
            <p:cNvSpPr/>
            <p:nvPr/>
          </p:nvSpPr>
          <p:spPr>
            <a:xfrm>
              <a:off x="0" y="0"/>
              <a:ext cx="4816592" cy="1552548"/>
            </a:xfrm>
            <a:custGeom>
              <a:avLst/>
              <a:gdLst/>
              <a:ahLst/>
              <a:cxnLst/>
              <a:rect l="l" t="t" r="r" b="b"/>
              <a:pathLst>
                <a:path w="4816592" h="1552548">
                  <a:moveTo>
                    <a:pt x="0" y="0"/>
                  </a:moveTo>
                  <a:lnTo>
                    <a:pt x="4816592" y="0"/>
                  </a:lnTo>
                  <a:lnTo>
                    <a:pt x="4816592" y="1552548"/>
                  </a:lnTo>
                  <a:lnTo>
                    <a:pt x="0" y="1552548"/>
                  </a:lnTo>
                  <a:close/>
                </a:path>
              </a:pathLst>
            </a:custGeom>
            <a:solidFill>
              <a:srgbClr val="E1EDFC"/>
            </a:solidFill>
          </p:spPr>
        </p:sp>
        <p:sp>
          <p:nvSpPr>
            <p:cNvPr id="4" name="TextBox 4"/>
            <p:cNvSpPr txBox="1"/>
            <p:nvPr/>
          </p:nvSpPr>
          <p:spPr>
            <a:xfrm>
              <a:off x="0" y="-47625"/>
              <a:ext cx="4816593" cy="1600173"/>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028700" y="5172075"/>
            <a:ext cx="5060185" cy="665701"/>
            <a:chOff x="0" y="0"/>
            <a:chExt cx="1332724" cy="175329"/>
          </a:xfrm>
        </p:grpSpPr>
        <p:sp>
          <p:nvSpPr>
            <p:cNvPr id="6" name="Freeform 6"/>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txBody>
            <a:bodyPr/>
            <a:lstStyle/>
            <a:p>
              <a:endParaRPr lang="en-US"/>
            </a:p>
          </p:txBody>
        </p:sp>
        <p:sp>
          <p:nvSpPr>
            <p:cNvPr id="7" name="TextBox 7"/>
            <p:cNvSpPr txBox="1"/>
            <p:nvPr/>
          </p:nvSpPr>
          <p:spPr>
            <a:xfrm>
              <a:off x="0" y="-47625"/>
              <a:ext cx="1332724" cy="222954"/>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2199115" y="5172075"/>
            <a:ext cx="5060185" cy="665701"/>
            <a:chOff x="0" y="0"/>
            <a:chExt cx="1332724" cy="175329"/>
          </a:xfrm>
        </p:grpSpPr>
        <p:sp>
          <p:nvSpPr>
            <p:cNvPr id="12" name="Freeform 12"/>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id="13" name="TextBox 13"/>
            <p:cNvSpPr txBox="1"/>
            <p:nvPr/>
          </p:nvSpPr>
          <p:spPr>
            <a:xfrm>
              <a:off x="0" y="-47625"/>
              <a:ext cx="1332724" cy="22295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028700" y="6005026"/>
            <a:ext cx="5060185" cy="1998158"/>
            <a:chOff x="0" y="0"/>
            <a:chExt cx="1332724" cy="526264"/>
          </a:xfrm>
        </p:grpSpPr>
        <p:sp>
          <p:nvSpPr>
            <p:cNvPr id="15" name="Freeform 15"/>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id="16" name="TextBox 16"/>
            <p:cNvSpPr txBox="1"/>
            <p:nvPr/>
          </p:nvSpPr>
          <p:spPr>
            <a:xfrm>
              <a:off x="0" y="-47625"/>
              <a:ext cx="1332724" cy="573889"/>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6613908" y="4046695"/>
            <a:ext cx="5060185" cy="2178984"/>
          </a:xfrm>
          <a:prstGeom prst="rect">
            <a:avLst/>
          </a:prstGeom>
        </p:spPr>
        <p:txBody>
          <a:bodyPr lIns="50800" tIns="50800" rIns="50800" bIns="50800" rtlCol="0" anchor="ctr"/>
          <a:lstStyle/>
          <a:p>
            <a:pPr algn="ctr">
              <a:lnSpc>
                <a:spcPts val="2800"/>
              </a:lnSpc>
            </a:pPr>
            <a:endParaRPr/>
          </a:p>
        </p:txBody>
      </p:sp>
      <p:grpSp>
        <p:nvGrpSpPr>
          <p:cNvPr id="20" name="Group 20"/>
          <p:cNvGrpSpPr/>
          <p:nvPr/>
        </p:nvGrpSpPr>
        <p:grpSpPr>
          <a:xfrm>
            <a:off x="12199115" y="6005026"/>
            <a:ext cx="5060185" cy="1998158"/>
            <a:chOff x="0" y="0"/>
            <a:chExt cx="1332724" cy="526264"/>
          </a:xfrm>
        </p:grpSpPr>
        <p:sp>
          <p:nvSpPr>
            <p:cNvPr id="21" name="Freeform 21"/>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3A577B"/>
            </a:solidFill>
          </p:spPr>
        </p:sp>
        <p:sp>
          <p:nvSpPr>
            <p:cNvPr id="22" name="TextBox 22"/>
            <p:cNvSpPr txBox="1"/>
            <p:nvPr/>
          </p:nvSpPr>
          <p:spPr>
            <a:xfrm>
              <a:off x="0" y="-47625"/>
              <a:ext cx="1332724" cy="573889"/>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a:off x="7850741" y="3251261"/>
            <a:ext cx="2586515" cy="258651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r="-16666"/>
              </a:stretch>
            </a:blipFill>
          </p:spPr>
        </p:sp>
      </p:grpSp>
      <p:sp>
        <p:nvSpPr>
          <p:cNvPr id="25" name="TextBox 25"/>
          <p:cNvSpPr txBox="1"/>
          <p:nvPr/>
        </p:nvSpPr>
        <p:spPr>
          <a:xfrm>
            <a:off x="5203111" y="588580"/>
            <a:ext cx="7881777" cy="1683025"/>
          </a:xfrm>
          <a:prstGeom prst="rect">
            <a:avLst/>
          </a:prstGeom>
        </p:spPr>
        <p:txBody>
          <a:bodyPr lIns="0" tIns="0" rIns="0" bIns="0" rtlCol="0" anchor="t">
            <a:spAutoFit/>
          </a:bodyPr>
          <a:lstStyle/>
          <a:p>
            <a:pPr marL="0" lvl="0" indent="0" algn="ctr">
              <a:lnSpc>
                <a:spcPts val="6730"/>
              </a:lnSpc>
              <a:spcBef>
                <a:spcPct val="0"/>
              </a:spcBef>
            </a:pPr>
            <a:r>
              <a:rPr lang="en-US" sz="5299" b="1">
                <a:solidFill>
                  <a:srgbClr val="0E2F5F"/>
                </a:solidFill>
                <a:latin typeface="+mj-lt"/>
                <a:ea typeface="Akzidenz-Grotesk Heavy"/>
                <a:cs typeface="Akzidenz-Grotesk Heavy"/>
                <a:sym typeface="Akzidenz-Grotesk Heavy"/>
              </a:rPr>
              <a:t>ĐỊNH NGHĨA VẤN ĐỀ VÀ MỤC TIÊU</a:t>
            </a:r>
            <a:endParaRPr lang="en-US" sz="5299" b="1" u="none" strike="noStrike">
              <a:solidFill>
                <a:srgbClr val="0E2F5F"/>
              </a:solidFill>
              <a:latin typeface="+mj-lt"/>
              <a:ea typeface="Akzidenz-Grotesk Heavy"/>
              <a:cs typeface="Akzidenz-Grotesk Heavy"/>
              <a:sym typeface="Akzidenz-Grotesk Heavy"/>
            </a:endParaRPr>
          </a:p>
        </p:txBody>
      </p:sp>
      <p:sp>
        <p:nvSpPr>
          <p:cNvPr id="27" name="TextBox 27"/>
          <p:cNvSpPr txBox="1"/>
          <p:nvPr/>
        </p:nvSpPr>
        <p:spPr>
          <a:xfrm>
            <a:off x="12289020" y="5286503"/>
            <a:ext cx="4880376" cy="389220"/>
          </a:xfrm>
          <a:prstGeom prst="rect">
            <a:avLst/>
          </a:prstGeom>
        </p:spPr>
        <p:txBody>
          <a:bodyPr lIns="0" tIns="0" rIns="0" bIns="0" rtlCol="0" anchor="t">
            <a:spAutoFit/>
          </a:bodyPr>
          <a:lstStyle/>
          <a:p>
            <a:pPr algn="ctr">
              <a:lnSpc>
                <a:spcPts val="3220"/>
              </a:lnSpc>
            </a:pPr>
            <a:r>
              <a:rPr lang="en-US" sz="2300" b="1">
                <a:solidFill>
                  <a:srgbClr val="FFFFFF"/>
                </a:solidFill>
                <a:latin typeface="+mj-lt"/>
                <a:ea typeface="Aileron Heavy"/>
                <a:cs typeface="Aileron Heavy"/>
                <a:sym typeface="Aileron Heavy"/>
              </a:rPr>
              <a:t>Mục tiêu</a:t>
            </a:r>
          </a:p>
        </p:txBody>
      </p:sp>
      <p:sp>
        <p:nvSpPr>
          <p:cNvPr id="28" name="TextBox 28"/>
          <p:cNvSpPr txBox="1"/>
          <p:nvPr/>
        </p:nvSpPr>
        <p:spPr>
          <a:xfrm>
            <a:off x="1295400" y="6192403"/>
            <a:ext cx="4392808" cy="1461297"/>
          </a:xfrm>
          <a:prstGeom prst="rect">
            <a:avLst/>
          </a:prstGeom>
        </p:spPr>
        <p:txBody>
          <a:bodyPr wrap="square" lIns="0" tIns="0" rIns="0" bIns="0" rtlCol="0" anchor="t">
            <a:spAutoFit/>
          </a:bodyPr>
          <a:lstStyle/>
          <a:p>
            <a:pPr algn="just">
              <a:lnSpc>
                <a:spcPct val="150000"/>
              </a:lnSpc>
            </a:pPr>
            <a:r>
              <a:rPr lang="en-US" sz="2200" b="1">
                <a:solidFill>
                  <a:schemeClr val="bg1"/>
                </a:solidFill>
              </a:rPr>
              <a:t>V</a:t>
            </a:r>
            <a:r>
              <a:rPr lang="vi-VN" sz="2200" b="1">
                <a:solidFill>
                  <a:schemeClr val="bg1"/>
                </a:solidFill>
                <a:effectLst/>
              </a:rPr>
              <a:t>ấn đề y tế nghiêm trọng, đặc biệt trong cộng đồng người Pima, nơi có tỷ lệ mắc bệnh cao. </a:t>
            </a:r>
            <a:endParaRPr lang="en-US" sz="2200" b="1">
              <a:solidFill>
                <a:schemeClr val="bg1"/>
              </a:solidFill>
              <a:latin typeface="Aileron Bold"/>
              <a:ea typeface="Aileron Bold"/>
              <a:cs typeface="Aileron Bold"/>
              <a:sym typeface="Aileron Bold"/>
            </a:endParaRPr>
          </a:p>
        </p:txBody>
      </p:sp>
      <p:sp>
        <p:nvSpPr>
          <p:cNvPr id="29" name="TextBox 29"/>
          <p:cNvSpPr txBox="1"/>
          <p:nvPr/>
        </p:nvSpPr>
        <p:spPr>
          <a:xfrm>
            <a:off x="1393259" y="5286503"/>
            <a:ext cx="4331066" cy="389220"/>
          </a:xfrm>
          <a:prstGeom prst="rect">
            <a:avLst/>
          </a:prstGeom>
        </p:spPr>
        <p:txBody>
          <a:bodyPr lIns="0" tIns="0" rIns="0" bIns="0" rtlCol="0" anchor="t">
            <a:spAutoFit/>
          </a:bodyPr>
          <a:lstStyle/>
          <a:p>
            <a:pPr algn="ctr">
              <a:lnSpc>
                <a:spcPts val="3220"/>
              </a:lnSpc>
            </a:pPr>
            <a:r>
              <a:rPr lang="en-US" sz="2300" b="1">
                <a:solidFill>
                  <a:srgbClr val="FFFFFF"/>
                </a:solidFill>
                <a:latin typeface="+mj-lt"/>
                <a:ea typeface="Aileron Heavy"/>
                <a:cs typeface="Aileron Heavy"/>
                <a:sym typeface="Aileron Heavy"/>
              </a:rPr>
              <a:t>Vấn đề nghiệp vụ</a:t>
            </a:r>
          </a:p>
        </p:txBody>
      </p:sp>
      <p:sp>
        <p:nvSpPr>
          <p:cNvPr id="31" name="TextBox 31"/>
          <p:cNvSpPr txBox="1"/>
          <p:nvPr/>
        </p:nvSpPr>
        <p:spPr>
          <a:xfrm>
            <a:off x="12380064" y="6059975"/>
            <a:ext cx="4789332" cy="1780680"/>
          </a:xfrm>
          <a:prstGeom prst="rect">
            <a:avLst/>
          </a:prstGeom>
        </p:spPr>
        <p:txBody>
          <a:bodyPr wrap="square" lIns="0" tIns="0" rIns="0" bIns="0" rtlCol="0" anchor="t">
            <a:spAutoFit/>
          </a:bodyPr>
          <a:lstStyle/>
          <a:p>
            <a:pPr algn="just">
              <a:lnSpc>
                <a:spcPts val="2800"/>
              </a:lnSpc>
            </a:pPr>
            <a:r>
              <a:rPr lang="en-US" sz="2200" b="1">
                <a:solidFill>
                  <a:schemeClr val="bg1"/>
                </a:solidFill>
                <a:latin typeface="Palatino Linotype" panose="02040502050505030304" pitchFamily="18" charset="0"/>
              </a:rPr>
              <a:t>D</a:t>
            </a:r>
            <a:r>
              <a:rPr lang="en-US" sz="2200" b="1" i="0">
                <a:solidFill>
                  <a:schemeClr val="bg1"/>
                </a:solidFill>
                <a:effectLst/>
                <a:latin typeface="Palatino Linotype" panose="02040502050505030304" pitchFamily="18" charset="0"/>
              </a:rPr>
              <a:t>ự đoán khả năng mắc bệnh dựa trên các chỉ số y tế giúp bác sĩ, chuyên gia y tế và bệnh nhân có kế hoạch can thiệp, theo dõi và phòng ngừa sớm.</a:t>
            </a:r>
            <a:endParaRPr lang="en-US" sz="2200" b="1">
              <a:solidFill>
                <a:schemeClr val="bg1"/>
              </a:solidFill>
              <a:latin typeface="Palatino Linotype" panose="02040502050505030304" pitchFamily="18" charset="0"/>
              <a:ea typeface="Aileron Bold"/>
              <a:cs typeface="Aileron Bold"/>
              <a:sym typeface="Aileron Bold"/>
            </a:endParaRPr>
          </a:p>
        </p:txBody>
      </p:sp>
      <p:sp>
        <p:nvSpPr>
          <p:cNvPr id="32" name="Freeform 32"/>
          <p:cNvSpPr/>
          <p:nvPr/>
        </p:nvSpPr>
        <p:spPr>
          <a:xfrm>
            <a:off x="4505581" y="3685992"/>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3" name="Freeform 33"/>
          <p:cNvSpPr/>
          <p:nvPr/>
        </p:nvSpPr>
        <p:spPr>
          <a:xfrm>
            <a:off x="12198541" y="3660336"/>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94880" y="383198"/>
            <a:ext cx="1043351" cy="1043351"/>
            <a:chOff x="0" y="0"/>
            <a:chExt cx="274792" cy="274792"/>
          </a:xfrm>
        </p:grpSpPr>
        <p:sp>
          <p:nvSpPr>
            <p:cNvPr id="3" name="Freeform 3"/>
            <p:cNvSpPr/>
            <p:nvPr/>
          </p:nvSpPr>
          <p:spPr>
            <a:xfrm>
              <a:off x="0" y="0"/>
              <a:ext cx="274792" cy="274792"/>
            </a:xfrm>
            <a:custGeom>
              <a:avLst/>
              <a:gdLst/>
              <a:ahLst/>
              <a:cxnLst/>
              <a:rect l="l" t="t" r="r" b="b"/>
              <a:pathLst>
                <a:path w="274792" h="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id="4" name="TextBox 4"/>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1052842" y="336272"/>
            <a:ext cx="1043351" cy="1043351"/>
            <a:chOff x="0" y="0"/>
            <a:chExt cx="274792" cy="274792"/>
          </a:xfrm>
        </p:grpSpPr>
        <p:sp>
          <p:nvSpPr>
            <p:cNvPr id="6" name="Freeform 6"/>
            <p:cNvSpPr/>
            <p:nvPr/>
          </p:nvSpPr>
          <p:spPr>
            <a:xfrm>
              <a:off x="0" y="0"/>
              <a:ext cx="274792" cy="274792"/>
            </a:xfrm>
            <a:custGeom>
              <a:avLst/>
              <a:gdLst/>
              <a:ahLst/>
              <a:cxnLst/>
              <a:rect l="l" t="t" r="r" b="b"/>
              <a:pathLst>
                <a:path w="274792" h="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id="7" name="TextBox 7"/>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8458200" y="336272"/>
            <a:ext cx="1043351" cy="1043351"/>
            <a:chOff x="0" y="0"/>
            <a:chExt cx="274792" cy="274792"/>
          </a:xfrm>
        </p:grpSpPr>
        <p:sp>
          <p:nvSpPr>
            <p:cNvPr id="9" name="Freeform 9"/>
            <p:cNvSpPr/>
            <p:nvPr/>
          </p:nvSpPr>
          <p:spPr>
            <a:xfrm>
              <a:off x="0" y="0"/>
              <a:ext cx="274792" cy="274792"/>
            </a:xfrm>
            <a:custGeom>
              <a:avLst/>
              <a:gdLst/>
              <a:ahLst/>
              <a:cxnLst/>
              <a:rect l="l" t="t" r="r" b="b"/>
              <a:pathLst>
                <a:path w="274792" h="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id="10" name="TextBox 10"/>
            <p:cNvSpPr txBox="1"/>
            <p:nvPr/>
          </p:nvSpPr>
          <p:spPr>
            <a:xfrm>
              <a:off x="0" y="-47625"/>
              <a:ext cx="274792" cy="322417"/>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a:off x="15015666" y="4392170"/>
            <a:ext cx="4829892" cy="5894830"/>
            <a:chOff x="0" y="0"/>
            <a:chExt cx="1272070" cy="1552548"/>
          </a:xfrm>
        </p:grpSpPr>
        <p:sp>
          <p:nvSpPr>
            <p:cNvPr id="12" name="Freeform 12"/>
            <p:cNvSpPr/>
            <p:nvPr/>
          </p:nvSpPr>
          <p:spPr>
            <a:xfrm>
              <a:off x="0" y="0"/>
              <a:ext cx="1272070" cy="1552548"/>
            </a:xfrm>
            <a:custGeom>
              <a:avLst/>
              <a:gdLst/>
              <a:ahLst/>
              <a:cxnLst/>
              <a:rect l="l" t="t" r="r" b="b"/>
              <a:pathLst>
                <a:path w="1272070" h="1552548">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id="13" name="TextBox 13"/>
            <p:cNvSpPr txBox="1"/>
            <p:nvPr/>
          </p:nvSpPr>
          <p:spPr>
            <a:xfrm>
              <a:off x="0" y="-47625"/>
              <a:ext cx="1272070" cy="1600173"/>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8979875" y="7127419"/>
            <a:ext cx="8730068" cy="3510110"/>
            <a:chOff x="0" y="0"/>
            <a:chExt cx="1352516" cy="543808"/>
          </a:xfrm>
        </p:grpSpPr>
        <p:sp>
          <p:nvSpPr>
            <p:cNvPr id="15" name="Freeform 15"/>
            <p:cNvSpPr/>
            <p:nvPr/>
          </p:nvSpPr>
          <p:spPr>
            <a:xfrm>
              <a:off x="0" y="0"/>
              <a:ext cx="1352516" cy="543808"/>
            </a:xfrm>
            <a:custGeom>
              <a:avLst/>
              <a:gdLst/>
              <a:ahLst/>
              <a:cxnLst/>
              <a:rect l="l" t="t" r="r" b="b"/>
              <a:pathLst>
                <a:path w="1352516" h="543808">
                  <a:moveTo>
                    <a:pt x="14189" y="0"/>
                  </a:moveTo>
                  <a:lnTo>
                    <a:pt x="1338327" y="0"/>
                  </a:lnTo>
                  <a:cubicBezTo>
                    <a:pt x="1346163" y="0"/>
                    <a:pt x="1352516" y="6353"/>
                    <a:pt x="1352516" y="14189"/>
                  </a:cubicBezTo>
                  <a:lnTo>
                    <a:pt x="1352516" y="529619"/>
                  </a:lnTo>
                  <a:cubicBezTo>
                    <a:pt x="1352516" y="537455"/>
                    <a:pt x="1346163" y="543808"/>
                    <a:pt x="1338327" y="543808"/>
                  </a:cubicBezTo>
                  <a:lnTo>
                    <a:pt x="14189" y="543808"/>
                  </a:lnTo>
                  <a:cubicBezTo>
                    <a:pt x="6353" y="543808"/>
                    <a:pt x="0" y="537455"/>
                    <a:pt x="0" y="529619"/>
                  </a:cubicBezTo>
                  <a:lnTo>
                    <a:pt x="0" y="14189"/>
                  </a:lnTo>
                  <a:cubicBezTo>
                    <a:pt x="0" y="6353"/>
                    <a:pt x="6353" y="0"/>
                    <a:pt x="14189" y="0"/>
                  </a:cubicBezTo>
                  <a:close/>
                </a:path>
              </a:pathLst>
            </a:custGeom>
            <a:blipFill>
              <a:blip r:embed="rId2"/>
              <a:stretch>
                <a:fillRect l="-3932" t="-47325" r="-12690" b="-47011"/>
              </a:stretch>
            </a:blipFill>
          </p:spPr>
        </p:sp>
      </p:grpSp>
      <p:sp>
        <p:nvSpPr>
          <p:cNvPr id="16" name="Freeform 16"/>
          <p:cNvSpPr/>
          <p:nvPr/>
        </p:nvSpPr>
        <p:spPr>
          <a:xfrm>
            <a:off x="11298660" y="612531"/>
            <a:ext cx="585116" cy="474476"/>
          </a:xfrm>
          <a:custGeom>
            <a:avLst/>
            <a:gdLst/>
            <a:ahLst/>
            <a:cxnLst/>
            <a:rect l="l" t="t" r="r" b="b"/>
            <a:pathLst>
              <a:path w="585116" h="474476">
                <a:moveTo>
                  <a:pt x="0" y="0"/>
                </a:moveTo>
                <a:lnTo>
                  <a:pt x="585116" y="0"/>
                </a:lnTo>
                <a:lnTo>
                  <a:pt x="585116" y="474476"/>
                </a:lnTo>
                <a:lnTo>
                  <a:pt x="0" y="47447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7" name="Freeform 17"/>
          <p:cNvSpPr/>
          <p:nvPr/>
        </p:nvSpPr>
        <p:spPr>
          <a:xfrm>
            <a:off x="13795446" y="612531"/>
            <a:ext cx="642221" cy="650500"/>
          </a:xfrm>
          <a:custGeom>
            <a:avLst/>
            <a:gdLst/>
            <a:ahLst/>
            <a:cxnLst/>
            <a:rect l="l" t="t" r="r" b="b"/>
            <a:pathLst>
              <a:path w="642221" h="650500">
                <a:moveTo>
                  <a:pt x="0" y="0"/>
                </a:moveTo>
                <a:lnTo>
                  <a:pt x="642220" y="0"/>
                </a:lnTo>
                <a:lnTo>
                  <a:pt x="642220" y="650500"/>
                </a:lnTo>
                <a:lnTo>
                  <a:pt x="0" y="65050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8" name="Freeform 18"/>
          <p:cNvSpPr/>
          <p:nvPr/>
        </p:nvSpPr>
        <p:spPr>
          <a:xfrm>
            <a:off x="8741700" y="516612"/>
            <a:ext cx="543712" cy="666314"/>
          </a:xfrm>
          <a:custGeom>
            <a:avLst/>
            <a:gdLst/>
            <a:ahLst/>
            <a:cxnLst/>
            <a:rect l="l" t="t" r="r" b="b"/>
            <a:pathLst>
              <a:path w="543712" h="666314">
                <a:moveTo>
                  <a:pt x="0" y="0"/>
                </a:moveTo>
                <a:lnTo>
                  <a:pt x="543712" y="0"/>
                </a:lnTo>
                <a:lnTo>
                  <a:pt x="543712" y="666314"/>
                </a:lnTo>
                <a:lnTo>
                  <a:pt x="0" y="66631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9" name="TextBox 19"/>
          <p:cNvSpPr txBox="1"/>
          <p:nvPr/>
        </p:nvSpPr>
        <p:spPr>
          <a:xfrm>
            <a:off x="633321" y="638715"/>
            <a:ext cx="7075535" cy="771686"/>
          </a:xfrm>
          <a:prstGeom prst="rect">
            <a:avLst/>
          </a:prstGeom>
        </p:spPr>
        <p:txBody>
          <a:bodyPr lIns="0" tIns="0" rIns="0" bIns="0" rtlCol="0" anchor="t">
            <a:spAutoFit/>
          </a:bodyPr>
          <a:lstStyle/>
          <a:p>
            <a:pPr algn="l">
              <a:lnSpc>
                <a:spcPts val="5715"/>
              </a:lnSpc>
            </a:pPr>
            <a:r>
              <a:rPr lang="en-US" sz="6600" b="1" i="1">
                <a:solidFill>
                  <a:srgbClr val="0E2F5F"/>
                </a:solidFill>
                <a:latin typeface="+mj-lt"/>
                <a:ea typeface="Akzidenz-Grotesk Heavy"/>
                <a:cs typeface="Akzidenz-Grotesk Heavy"/>
                <a:sym typeface="Akzidenz-Grotesk Heavy"/>
              </a:rPr>
              <a:t>Đặc trưng dữ liệu</a:t>
            </a:r>
          </a:p>
        </p:txBody>
      </p:sp>
      <p:sp>
        <p:nvSpPr>
          <p:cNvPr id="20" name="TextBox 20"/>
          <p:cNvSpPr txBox="1"/>
          <p:nvPr/>
        </p:nvSpPr>
        <p:spPr>
          <a:xfrm>
            <a:off x="533400" y="3238500"/>
            <a:ext cx="12368312" cy="7192803"/>
          </a:xfrm>
          <a:prstGeom prst="rect">
            <a:avLst/>
          </a:prstGeom>
        </p:spPr>
        <p:txBody>
          <a:bodyPr lIns="0" tIns="0" rIns="0" bIns="0" rtlCol="0" anchor="t">
            <a:spAutoFit/>
          </a:bodyPr>
          <a:lstStyle/>
          <a:p>
            <a:pPr>
              <a:lnSpc>
                <a:spcPct val="150000"/>
              </a:lnSpc>
            </a:pPr>
            <a:r>
              <a:rPr lang="vi-VN" sz="4000" b="1"/>
              <a:t>Đầu Vào (Features)</a:t>
            </a:r>
          </a:p>
          <a:p>
            <a:pPr>
              <a:lnSpc>
                <a:spcPct val="200000"/>
              </a:lnSpc>
            </a:pPr>
            <a:r>
              <a:rPr lang="vi-VN" sz="2400"/>
              <a:t>Pregnancies (Số lần mang thai)</a:t>
            </a:r>
          </a:p>
          <a:p>
            <a:pPr>
              <a:lnSpc>
                <a:spcPct val="200000"/>
              </a:lnSpc>
            </a:pPr>
            <a:r>
              <a:rPr lang="vi-VN" sz="2400"/>
              <a:t>Glucose (Nồng độ Glucose huyết tương)</a:t>
            </a:r>
          </a:p>
          <a:p>
            <a:pPr>
              <a:lnSpc>
                <a:spcPct val="200000"/>
              </a:lnSpc>
            </a:pPr>
            <a:r>
              <a:rPr lang="vi-VN" sz="2400"/>
              <a:t>BloodPressure (Huyết áp tâm trương)</a:t>
            </a:r>
          </a:p>
          <a:p>
            <a:pPr>
              <a:lnSpc>
                <a:spcPct val="200000"/>
              </a:lnSpc>
            </a:pPr>
            <a:r>
              <a:rPr lang="vi-VN" sz="2400"/>
              <a:t>SkinThickness (Độ dày nếp gấp da cơ tam đầu)</a:t>
            </a:r>
          </a:p>
          <a:p>
            <a:pPr>
              <a:lnSpc>
                <a:spcPct val="200000"/>
              </a:lnSpc>
            </a:pPr>
            <a:r>
              <a:rPr lang="vi-VN" sz="2400"/>
              <a:t>Insulin (Nồng độ Insulin huyết thanh)</a:t>
            </a:r>
          </a:p>
          <a:p>
            <a:pPr>
              <a:lnSpc>
                <a:spcPct val="200000"/>
              </a:lnSpc>
            </a:pPr>
            <a:r>
              <a:rPr lang="vi-VN" sz="2400"/>
              <a:t>BMI (Chỉ số khối cơ thể)</a:t>
            </a:r>
          </a:p>
          <a:p>
            <a:pPr>
              <a:lnSpc>
                <a:spcPct val="200000"/>
              </a:lnSpc>
            </a:pPr>
            <a:r>
              <a:rPr lang="vi-VN" sz="2400"/>
              <a:t>DiabetesPedigreeFunction (Chức năng phả hệ tiểu đường)</a:t>
            </a:r>
          </a:p>
          <a:p>
            <a:pPr>
              <a:lnSpc>
                <a:spcPct val="200000"/>
              </a:lnSpc>
            </a:pPr>
            <a:r>
              <a:rPr lang="vi-VN" sz="2400"/>
              <a:t>Age (Tuổi)</a:t>
            </a:r>
          </a:p>
          <a:p>
            <a:pPr marL="0" indent="0" algn="l">
              <a:lnSpc>
                <a:spcPts val="2850"/>
              </a:lnSpc>
              <a:buNone/>
            </a:pPr>
            <a:endParaRPr lang="en-US" sz="2400" dirty="0"/>
          </a:p>
        </p:txBody>
      </p:sp>
      <p:sp>
        <p:nvSpPr>
          <p:cNvPr id="24" name="Freeform 24"/>
          <p:cNvSpPr/>
          <p:nvPr/>
        </p:nvSpPr>
        <p:spPr>
          <a:xfrm>
            <a:off x="15392400" y="715330"/>
            <a:ext cx="1226460" cy="379088"/>
          </a:xfrm>
          <a:custGeom>
            <a:avLst/>
            <a:gdLst/>
            <a:ahLst/>
            <a:cxnLst/>
            <a:rect l="l" t="t" r="r" b="b"/>
            <a:pathLst>
              <a:path w="1226460" h="379088">
                <a:moveTo>
                  <a:pt x="0" y="0"/>
                </a:moveTo>
                <a:lnTo>
                  <a:pt x="1226460" y="0"/>
                </a:lnTo>
                <a:lnTo>
                  <a:pt x="1226460" y="379087"/>
                </a:lnTo>
                <a:lnTo>
                  <a:pt x="0" y="3790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Freeform 25"/>
          <p:cNvSpPr/>
          <p:nvPr/>
        </p:nvSpPr>
        <p:spPr>
          <a:xfrm>
            <a:off x="16779142" y="424717"/>
            <a:ext cx="960315" cy="960315"/>
          </a:xfrm>
          <a:custGeom>
            <a:avLst/>
            <a:gdLst/>
            <a:ahLst/>
            <a:cxnLst/>
            <a:rect l="l" t="t" r="r" b="b"/>
            <a:pathLst>
              <a:path w="960315" h="960315">
                <a:moveTo>
                  <a:pt x="0" y="0"/>
                </a:moveTo>
                <a:lnTo>
                  <a:pt x="960315" y="0"/>
                </a:lnTo>
                <a:lnTo>
                  <a:pt x="960315" y="960315"/>
                </a:lnTo>
                <a:lnTo>
                  <a:pt x="0" y="9603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TextBox 26">
            <a:extLst>
              <a:ext uri="{FF2B5EF4-FFF2-40B4-BE49-F238E27FC236}">
                <a16:creationId xmlns:a16="http://schemas.microsoft.com/office/drawing/2014/main" id="{A54077B7-2A16-46EE-BD46-0DA3C56ACE13}"/>
              </a:ext>
            </a:extLst>
          </p:cNvPr>
          <p:cNvSpPr txBox="1"/>
          <p:nvPr/>
        </p:nvSpPr>
        <p:spPr>
          <a:xfrm>
            <a:off x="9501551" y="3032274"/>
            <a:ext cx="9925050" cy="3424784"/>
          </a:xfrm>
          <a:prstGeom prst="rect">
            <a:avLst/>
          </a:prstGeom>
          <a:noFill/>
        </p:spPr>
        <p:txBody>
          <a:bodyPr wrap="square">
            <a:spAutoFit/>
          </a:bodyPr>
          <a:lstStyle/>
          <a:p>
            <a:pPr>
              <a:lnSpc>
                <a:spcPct val="200000"/>
              </a:lnSpc>
            </a:pPr>
            <a:r>
              <a:rPr lang="vi-VN" sz="4000" b="1"/>
              <a:t>Đầu Ra (Target)</a:t>
            </a:r>
          </a:p>
          <a:p>
            <a:pPr>
              <a:lnSpc>
                <a:spcPct val="200000"/>
              </a:lnSpc>
            </a:pPr>
            <a:r>
              <a:rPr lang="vi-VN" sz="2400"/>
              <a:t>Outcome:</a:t>
            </a:r>
          </a:p>
          <a:p>
            <a:pPr>
              <a:lnSpc>
                <a:spcPct val="200000"/>
              </a:lnSpc>
            </a:pPr>
            <a:r>
              <a:rPr lang="vi-VN" sz="2400"/>
              <a:t>0 = Không mắc bệnh tiểu đường</a:t>
            </a:r>
          </a:p>
          <a:p>
            <a:pPr>
              <a:lnSpc>
                <a:spcPct val="200000"/>
              </a:lnSpc>
            </a:pPr>
            <a:r>
              <a:rPr lang="vi-VN" sz="2400"/>
              <a:t>1 = Mắc bệnh tiểu đường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083738" y="4900126"/>
            <a:ext cx="9299815" cy="0"/>
          </a:xfrm>
          <a:prstGeom prst="line">
            <a:avLst/>
          </a:prstGeom>
          <a:ln w="38100" cap="flat">
            <a:solidFill>
              <a:srgbClr val="5188CC"/>
            </a:solidFill>
            <a:prstDash val="solid"/>
            <a:headEnd type="none" w="sm" len="sm"/>
            <a:tailEnd type="none" w="sm" len="sm"/>
          </a:ln>
        </p:spPr>
      </p:sp>
      <p:grpSp>
        <p:nvGrpSpPr>
          <p:cNvPr id="3" name="Group 3"/>
          <p:cNvGrpSpPr/>
          <p:nvPr/>
        </p:nvGrpSpPr>
        <p:grpSpPr>
          <a:xfrm>
            <a:off x="4044420" y="4378450"/>
            <a:ext cx="1043351" cy="104335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8692311" y="4378450"/>
            <a:ext cx="1043351" cy="104335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a:off x="13340202" y="4378450"/>
            <a:ext cx="1043351" cy="104335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18" name="Group 18"/>
          <p:cNvGrpSpPr/>
          <p:nvPr/>
        </p:nvGrpSpPr>
        <p:grpSpPr>
          <a:xfrm>
            <a:off x="-394817" y="2782372"/>
            <a:ext cx="3353620" cy="5894830"/>
            <a:chOff x="0" y="0"/>
            <a:chExt cx="883258" cy="1552548"/>
          </a:xfrm>
        </p:grpSpPr>
        <p:sp>
          <p:nvSpPr>
            <p:cNvPr id="19" name="Freeform 19"/>
            <p:cNvSpPr/>
            <p:nvPr/>
          </p:nvSpPr>
          <p:spPr>
            <a:xfrm>
              <a:off x="0" y="0"/>
              <a:ext cx="883258" cy="1552548"/>
            </a:xfrm>
            <a:custGeom>
              <a:avLst/>
              <a:gdLst/>
              <a:ahLst/>
              <a:cxnLst/>
              <a:rect l="l" t="t" r="r" b="b"/>
              <a:pathLst>
                <a:path w="883258" h="155254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id="20" name="TextBox 20"/>
            <p:cNvSpPr txBox="1"/>
            <p:nvPr/>
          </p:nvSpPr>
          <p:spPr>
            <a:xfrm>
              <a:off x="0" y="-47625"/>
              <a:ext cx="883258" cy="1600173"/>
            </a:xfrm>
            <a:prstGeom prst="rect">
              <a:avLst/>
            </a:prstGeom>
          </p:spPr>
          <p:txBody>
            <a:bodyPr lIns="50800" tIns="50800" rIns="50800" bIns="50800" rtlCol="0" anchor="ctr"/>
            <a:lstStyle/>
            <a:p>
              <a:pPr marL="0" lvl="0" indent="0" algn="ctr">
                <a:lnSpc>
                  <a:spcPts val="2800"/>
                </a:lnSpc>
                <a:spcBef>
                  <a:spcPct val="0"/>
                </a:spcBef>
              </a:pPr>
              <a:endParaRPr/>
            </a:p>
          </p:txBody>
        </p:sp>
      </p:grpSp>
      <p:sp>
        <p:nvSpPr>
          <p:cNvPr id="21" name="Freeform 21"/>
          <p:cNvSpPr/>
          <p:nvPr/>
        </p:nvSpPr>
        <p:spPr>
          <a:xfrm rot="5400000">
            <a:off x="4371201" y="470523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9548625" y="876300"/>
            <a:ext cx="7710675" cy="1657185"/>
          </a:xfrm>
          <a:prstGeom prst="rect">
            <a:avLst/>
          </a:prstGeom>
        </p:spPr>
        <p:txBody>
          <a:bodyPr lIns="0" tIns="0" rIns="0" bIns="0" rtlCol="0" anchor="t">
            <a:spAutoFit/>
          </a:bodyPr>
          <a:lstStyle/>
          <a:p>
            <a:pPr marL="0" lvl="0" indent="0" algn="r">
              <a:lnSpc>
                <a:spcPts val="6603"/>
              </a:lnSpc>
              <a:spcBef>
                <a:spcPct val="0"/>
              </a:spcBef>
            </a:pPr>
            <a:r>
              <a:rPr lang="en-US" sz="5199" b="1" u="none" strike="noStrike">
                <a:solidFill>
                  <a:srgbClr val="0E2F5F"/>
                </a:solidFill>
                <a:latin typeface="+mj-lt"/>
                <a:ea typeface="Akzidenz-Grotesk Heavy"/>
                <a:cs typeface="Akzidenz-Grotesk Heavy"/>
                <a:sym typeface="Akzidenz-Grotesk Heavy"/>
              </a:rPr>
              <a:t>Phân tích dữ liệu </a:t>
            </a:r>
          </a:p>
          <a:p>
            <a:pPr marL="0" lvl="0" indent="0" algn="r">
              <a:lnSpc>
                <a:spcPts val="6603"/>
              </a:lnSpc>
              <a:spcBef>
                <a:spcPct val="0"/>
              </a:spcBef>
            </a:pPr>
            <a:r>
              <a:rPr lang="en-US" sz="5199" b="1" u="none" strike="noStrike">
                <a:solidFill>
                  <a:srgbClr val="0E2F5F"/>
                </a:solidFill>
                <a:latin typeface="+mj-lt"/>
                <a:ea typeface="Akzidenz-Grotesk Heavy"/>
                <a:cs typeface="Akzidenz-Grotesk Heavy"/>
                <a:sym typeface="Akzidenz-Grotesk Heavy"/>
              </a:rPr>
              <a:t>khám phá</a:t>
            </a:r>
          </a:p>
        </p:txBody>
      </p:sp>
      <p:sp>
        <p:nvSpPr>
          <p:cNvPr id="23" name="TextBox 23"/>
          <p:cNvSpPr txBox="1"/>
          <p:nvPr/>
        </p:nvSpPr>
        <p:spPr>
          <a:xfrm>
            <a:off x="4044420" y="2633226"/>
            <a:ext cx="13557780" cy="2159437"/>
          </a:xfrm>
          <a:prstGeom prst="rect">
            <a:avLst/>
          </a:prstGeom>
        </p:spPr>
        <p:txBody>
          <a:bodyPr wrap="square" lIns="0" tIns="0" rIns="0" bIns="0" rtlCol="0" anchor="t">
            <a:spAutoFit/>
          </a:bodyPr>
          <a:lstStyle/>
          <a:p>
            <a:pPr>
              <a:lnSpc>
                <a:spcPct val="150000"/>
              </a:lnSpc>
            </a:pPr>
            <a:r>
              <a:rPr lang="en-US" sz="2400">
                <a:effectLst/>
                <a:latin typeface="Palatino Linotype" panose="02040502050505030304" pitchFamily="18" charset="0"/>
              </a:rPr>
              <a:t>Phân tích khám phá dữ liệu (EDA) cho bộ dữ liệu Pima Indian Diabetes nhằm làm rõ cấu trúc, phân phối </a:t>
            </a:r>
            <a:r>
              <a:rPr lang="vi-VN" sz="2400">
                <a:effectLst/>
                <a:latin typeface="Palatino Linotype" panose="02040502050505030304" pitchFamily="18" charset="0"/>
              </a:rPr>
              <a:t>và mối quan hệ giữa các biến số học như Glucose, BMI, Age với biến mục tiêu</a:t>
            </a:r>
            <a:r>
              <a:rPr lang="en-US" sz="2400">
                <a:effectLst/>
                <a:latin typeface="Palatino Linotype" panose="02040502050505030304" pitchFamily="18" charset="0"/>
              </a:rPr>
              <a:t> </a:t>
            </a:r>
            <a:r>
              <a:rPr lang="vi-VN" sz="2400">
                <a:effectLst/>
                <a:latin typeface="Palatino Linotype" panose="02040502050505030304" pitchFamily="18" charset="0"/>
              </a:rPr>
              <a:t>Outcome</a:t>
            </a:r>
            <a:r>
              <a:rPr lang="en-US" sz="2400">
                <a:effectLst/>
                <a:latin typeface="Palatino Linotype" panose="02040502050505030304" pitchFamily="18" charset="0"/>
              </a:rPr>
              <a:t>. </a:t>
            </a:r>
            <a:r>
              <a:rPr lang="vi-VN" sz="2400">
                <a:effectLst/>
                <a:latin typeface="Palatino Linotype" panose="02040502050505030304" pitchFamily="18" charset="0"/>
              </a:rPr>
              <a:t>Thông qua các kỹ thuật như biểu đồ histogram, scatter matrix và heatmap tương quan</a:t>
            </a:r>
            <a:r>
              <a:rPr lang="en-US" sz="2400">
                <a:effectLst/>
                <a:latin typeface="Palatino Linotype" panose="02040502050505030304" pitchFamily="18" charset="0"/>
              </a:rPr>
              <a:t>,...</a:t>
            </a:r>
            <a:endParaRPr lang="vi-VN" sz="2400">
              <a:effectLst/>
              <a:latin typeface="Palatino Linotype" panose="02040502050505030304" pitchFamily="18" charset="0"/>
            </a:endParaRPr>
          </a:p>
          <a:p>
            <a:pPr>
              <a:lnSpc>
                <a:spcPct val="150000"/>
              </a:lnSpc>
            </a:pPr>
            <a:endParaRPr lang="vi-VN" sz="2400">
              <a:effectLst/>
              <a:latin typeface="Palatino Linotype" panose="02040502050505030304" pitchFamily="18" charset="0"/>
            </a:endParaRPr>
          </a:p>
        </p:txBody>
      </p:sp>
      <p:sp>
        <p:nvSpPr>
          <p:cNvPr id="24" name="TextBox 24"/>
          <p:cNvSpPr txBox="1"/>
          <p:nvPr/>
        </p:nvSpPr>
        <p:spPr>
          <a:xfrm>
            <a:off x="4044420" y="5633649"/>
            <a:ext cx="3919098" cy="364074"/>
          </a:xfrm>
          <a:prstGeom prst="rect">
            <a:avLst/>
          </a:prstGeom>
        </p:spPr>
        <p:txBody>
          <a:bodyPr lIns="0" tIns="0" rIns="0" bIns="0" rtlCol="0" anchor="t">
            <a:spAutoFit/>
          </a:bodyPr>
          <a:lstStyle/>
          <a:p>
            <a:pPr algn="just">
              <a:lnSpc>
                <a:spcPts val="2800"/>
              </a:lnSpc>
            </a:pPr>
            <a:r>
              <a:rPr lang="en-US" sz="2800" b="1">
                <a:solidFill>
                  <a:srgbClr val="0E2F5F"/>
                </a:solidFill>
                <a:latin typeface="+mj-lt"/>
                <a:ea typeface="Aileron Ultra-Bold"/>
                <a:cs typeface="Aileron Ultra-Bold"/>
                <a:sym typeface="Aileron Ultra-Bold"/>
              </a:rPr>
              <a:t>Biểu đồ Histogram</a:t>
            </a:r>
          </a:p>
        </p:txBody>
      </p:sp>
      <p:sp>
        <p:nvSpPr>
          <p:cNvPr id="25" name="TextBox 25"/>
          <p:cNvSpPr txBox="1"/>
          <p:nvPr/>
        </p:nvSpPr>
        <p:spPr>
          <a:xfrm>
            <a:off x="8692311" y="5633649"/>
            <a:ext cx="3919098" cy="364074"/>
          </a:xfrm>
          <a:prstGeom prst="rect">
            <a:avLst/>
          </a:prstGeom>
        </p:spPr>
        <p:txBody>
          <a:bodyPr lIns="0" tIns="0" rIns="0" bIns="0" rtlCol="0" anchor="t">
            <a:spAutoFit/>
          </a:bodyPr>
          <a:lstStyle/>
          <a:p>
            <a:pPr algn="just">
              <a:lnSpc>
                <a:spcPts val="2800"/>
              </a:lnSpc>
            </a:pPr>
            <a:r>
              <a:rPr lang="en-US" sz="2800" b="1">
                <a:solidFill>
                  <a:srgbClr val="0E2F5F"/>
                </a:solidFill>
                <a:latin typeface="+mj-lt"/>
                <a:ea typeface="Aileron Ultra-Bold"/>
                <a:cs typeface="Aileron Ultra-Bold"/>
                <a:sym typeface="Aileron Ultra-Bold"/>
              </a:rPr>
              <a:t>Biểu đồ Scatter Matrix</a:t>
            </a:r>
          </a:p>
        </p:txBody>
      </p:sp>
      <p:sp>
        <p:nvSpPr>
          <p:cNvPr id="26" name="TextBox 26"/>
          <p:cNvSpPr txBox="1"/>
          <p:nvPr/>
        </p:nvSpPr>
        <p:spPr>
          <a:xfrm>
            <a:off x="13340202" y="5633649"/>
            <a:ext cx="3919098" cy="364074"/>
          </a:xfrm>
          <a:prstGeom prst="rect">
            <a:avLst/>
          </a:prstGeom>
        </p:spPr>
        <p:txBody>
          <a:bodyPr lIns="0" tIns="0" rIns="0" bIns="0" rtlCol="0" anchor="t">
            <a:spAutoFit/>
          </a:bodyPr>
          <a:lstStyle/>
          <a:p>
            <a:pPr algn="just">
              <a:lnSpc>
                <a:spcPts val="2800"/>
              </a:lnSpc>
            </a:pPr>
            <a:r>
              <a:rPr lang="en-US" sz="2800" b="1">
                <a:solidFill>
                  <a:srgbClr val="0E2F5F"/>
                </a:solidFill>
                <a:latin typeface="+mj-lt"/>
                <a:ea typeface="Aileron Ultra-Bold"/>
                <a:cs typeface="Aileron Ultra-Bold"/>
                <a:sym typeface="Aileron Ultra-Bold"/>
              </a:rPr>
              <a:t>Biểu đồ Heatmap</a:t>
            </a:r>
          </a:p>
        </p:txBody>
      </p:sp>
      <p:sp>
        <p:nvSpPr>
          <p:cNvPr id="27" name="Freeform 27"/>
          <p:cNvSpPr/>
          <p:nvPr/>
        </p:nvSpPr>
        <p:spPr>
          <a:xfrm rot="5400000">
            <a:off x="9019092" y="470523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5400000">
            <a:off x="13666983" y="4705232"/>
            <a:ext cx="389788" cy="389788"/>
          </a:xfrm>
          <a:custGeom>
            <a:avLst/>
            <a:gdLst/>
            <a:ahLst/>
            <a:cxnLst/>
            <a:rect l="l" t="t" r="r" b="b"/>
            <a:pathLst>
              <a:path w="389788" h="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29"/>
          <p:cNvSpPr/>
          <p:nvPr/>
        </p:nvSpPr>
        <p:spPr>
          <a:xfrm>
            <a:off x="4044420" y="-1848214"/>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a:off x="3396943" y="1028700"/>
            <a:ext cx="647477" cy="647477"/>
          </a:xfrm>
          <a:custGeom>
            <a:avLst/>
            <a:gdLst/>
            <a:ahLst/>
            <a:cxnLst/>
            <a:rect l="l" t="t" r="r" b="b"/>
            <a:pathLst>
              <a:path w="647477" h="647477">
                <a:moveTo>
                  <a:pt x="0" y="0"/>
                </a:moveTo>
                <a:lnTo>
                  <a:pt x="647477" y="0"/>
                </a:lnTo>
                <a:lnTo>
                  <a:pt x="647477" y="647477"/>
                </a:lnTo>
                <a:lnTo>
                  <a:pt x="0" y="647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028" name="Picture 4" descr="Histogram - Histogram plot - MATLAB">
            <a:extLst>
              <a:ext uri="{FF2B5EF4-FFF2-40B4-BE49-F238E27FC236}">
                <a16:creationId xmlns:a16="http://schemas.microsoft.com/office/drawing/2014/main" id="{9000A9ED-AF38-4C67-A03E-829679B0A6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8803" y="6180653"/>
            <a:ext cx="53340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Create a Scatter Matrix in Pandas (With Examples)">
            <a:extLst>
              <a:ext uri="{FF2B5EF4-FFF2-40B4-BE49-F238E27FC236}">
                <a16:creationId xmlns:a16="http://schemas.microsoft.com/office/drawing/2014/main" id="{3293D132-001E-4D80-A1F5-D28283F14E0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41586" y="6180653"/>
            <a:ext cx="4260014" cy="299160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37D4559B-1299-4DE1-8F60-A5055F39833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82600" y="5948706"/>
            <a:ext cx="4419600" cy="3314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3086" y="5517840"/>
            <a:ext cx="4917769" cy="665701"/>
            <a:chOff x="0" y="0"/>
            <a:chExt cx="1295215" cy="175329"/>
          </a:xfrm>
        </p:grpSpPr>
        <p:sp>
          <p:nvSpPr>
            <p:cNvPr id="3" name="Freeform 3"/>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txBody>
            <a:bodyPr/>
            <a:lstStyle/>
            <a:p>
              <a:endParaRPr lang="en-US"/>
            </a:p>
          </p:txBody>
        </p:sp>
        <p:sp>
          <p:nvSpPr>
            <p:cNvPr id="4" name="TextBox 4"/>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557388" y="3088522"/>
            <a:ext cx="4917769" cy="665701"/>
            <a:chOff x="0" y="0"/>
            <a:chExt cx="1295215" cy="175329"/>
          </a:xfrm>
        </p:grpSpPr>
        <p:sp>
          <p:nvSpPr>
            <p:cNvPr id="9" name="Freeform 9"/>
            <p:cNvSpPr/>
            <p:nvPr/>
          </p:nvSpPr>
          <p:spPr>
            <a:xfrm>
              <a:off x="0" y="0"/>
              <a:ext cx="1295215" cy="175329"/>
            </a:xfrm>
            <a:custGeom>
              <a:avLst/>
              <a:gdLst/>
              <a:ahLst/>
              <a:cxnLst/>
              <a:rect l="l" t="t" r="r" b="b"/>
              <a:pathLst>
                <a:path w="1295215" h="175329">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id="10" name="TextBox 10"/>
            <p:cNvSpPr txBox="1"/>
            <p:nvPr/>
          </p:nvSpPr>
          <p:spPr>
            <a:xfrm>
              <a:off x="0" y="-47625"/>
              <a:ext cx="1295215" cy="222954"/>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4162876" y="4196454"/>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162875" y="7611353"/>
            <a:ext cx="665701" cy="665701"/>
          </a:xfrm>
          <a:custGeom>
            <a:avLst/>
            <a:gdLst/>
            <a:ahLst/>
            <a:cxnLst/>
            <a:rect l="l" t="t" r="r" b="b"/>
            <a:pathLst>
              <a:path w="665701" h="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12367814" y="-1205189"/>
            <a:ext cx="3691868" cy="3691868"/>
          </a:xfrm>
          <a:custGeom>
            <a:avLst/>
            <a:gdLst/>
            <a:ahLst/>
            <a:cxnLst/>
            <a:rect l="l" t="t" r="r" b="b"/>
            <a:pathLst>
              <a:path w="3691868" h="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a:off x="14384203" y="0"/>
            <a:ext cx="3903797" cy="10287000"/>
            <a:chOff x="0" y="0"/>
            <a:chExt cx="604800" cy="1593725"/>
          </a:xfrm>
        </p:grpSpPr>
        <p:sp>
          <p:nvSpPr>
            <p:cNvPr id="21" name="Freeform 21"/>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6"/>
              <a:stretch>
                <a:fillRect l="-336648" r="-58210"/>
              </a:stretch>
            </a:blipFill>
          </p:spPr>
        </p:sp>
      </p:grpSp>
      <p:sp>
        <p:nvSpPr>
          <p:cNvPr id="22" name="TextBox 22"/>
          <p:cNvSpPr txBox="1"/>
          <p:nvPr/>
        </p:nvSpPr>
        <p:spPr>
          <a:xfrm>
            <a:off x="1028700" y="895350"/>
            <a:ext cx="6654579" cy="1645066"/>
          </a:xfrm>
          <a:prstGeom prst="rect">
            <a:avLst/>
          </a:prstGeom>
        </p:spPr>
        <p:txBody>
          <a:bodyPr lIns="0" tIns="0" rIns="0" bIns="0" rtlCol="0" anchor="t">
            <a:spAutoFit/>
          </a:bodyPr>
          <a:lstStyle/>
          <a:p>
            <a:pPr marL="0" lvl="0" indent="0">
              <a:lnSpc>
                <a:spcPts val="6603"/>
              </a:lnSpc>
              <a:spcBef>
                <a:spcPct val="0"/>
              </a:spcBef>
            </a:pPr>
            <a:r>
              <a:rPr lang="en-US" sz="4800" b="1" u="none" strike="noStrike">
                <a:solidFill>
                  <a:srgbClr val="0E2F5F"/>
                </a:solidFill>
                <a:latin typeface="Palatino Linotype" panose="02040502050505030304" pitchFamily="18" charset="0"/>
                <a:ea typeface="Akzidenz-Grotesk Heavy"/>
                <a:cs typeface="Akzidenz-Grotesk Heavy"/>
                <a:sym typeface="Akzidenz-Grotesk Heavy"/>
              </a:rPr>
              <a:t>Phân tích dữ liệu </a:t>
            </a:r>
          </a:p>
          <a:p>
            <a:pPr marL="0" lvl="0" indent="0">
              <a:lnSpc>
                <a:spcPts val="6603"/>
              </a:lnSpc>
              <a:spcBef>
                <a:spcPct val="0"/>
              </a:spcBef>
            </a:pPr>
            <a:r>
              <a:rPr lang="en-US" sz="4800" b="1" u="none" strike="noStrike">
                <a:solidFill>
                  <a:srgbClr val="0E2F5F"/>
                </a:solidFill>
                <a:latin typeface="Palatino Linotype" panose="02040502050505030304" pitchFamily="18" charset="0"/>
                <a:ea typeface="Akzidenz-Grotesk Heavy"/>
                <a:cs typeface="Akzidenz-Grotesk Heavy"/>
                <a:sym typeface="Akzidenz-Grotesk Heavy"/>
              </a:rPr>
              <a:t>khám phá</a:t>
            </a:r>
          </a:p>
        </p:txBody>
      </p:sp>
      <p:sp>
        <p:nvSpPr>
          <p:cNvPr id="24" name="TextBox 24"/>
          <p:cNvSpPr txBox="1"/>
          <p:nvPr/>
        </p:nvSpPr>
        <p:spPr>
          <a:xfrm>
            <a:off x="5540854" y="4067918"/>
            <a:ext cx="5355745" cy="876202"/>
          </a:xfrm>
          <a:prstGeom prst="rect">
            <a:avLst/>
          </a:prstGeom>
        </p:spPr>
        <p:txBody>
          <a:bodyPr wrap="square" lIns="0" tIns="0" rIns="0" bIns="0" rtlCol="0" anchor="t">
            <a:spAutoFit/>
          </a:bodyPr>
          <a:lstStyle/>
          <a:p>
            <a:pPr>
              <a:lnSpc>
                <a:spcPct val="150000"/>
              </a:lnSpc>
            </a:pPr>
            <a:r>
              <a:rPr lang="en-US" sz="2000" b="1">
                <a:latin typeface="Palatino Linotype" panose="02040502050505030304" pitchFamily="18" charset="0"/>
              </a:rPr>
              <a:t>768 dòng và 9 cột (8 đầu vào, 1 đầu ra), cung cấp cái nhìn tổng quan về tập dữ liệu.</a:t>
            </a:r>
          </a:p>
        </p:txBody>
      </p:sp>
      <p:sp>
        <p:nvSpPr>
          <p:cNvPr id="25" name="TextBox 25"/>
          <p:cNvSpPr txBox="1"/>
          <p:nvPr/>
        </p:nvSpPr>
        <p:spPr>
          <a:xfrm>
            <a:off x="1181834" y="5608253"/>
            <a:ext cx="4590969" cy="430887"/>
          </a:xfrm>
          <a:prstGeom prst="rect">
            <a:avLst/>
          </a:prstGeom>
        </p:spPr>
        <p:txBody>
          <a:bodyPr lIns="0" tIns="0" rIns="0" bIns="0" rtlCol="0" anchor="t">
            <a:spAutoFit/>
          </a:bodyPr>
          <a:lstStyle/>
          <a:p>
            <a:r>
              <a:rPr lang="en-US" sz="2800" b="1">
                <a:solidFill>
                  <a:schemeClr val="bg1"/>
                </a:solidFill>
                <a:latin typeface="+mj-lt"/>
              </a:rPr>
              <a:t>Tính Toàn Vẹn Dữ Liệu</a:t>
            </a:r>
          </a:p>
        </p:txBody>
      </p:sp>
      <p:sp>
        <p:nvSpPr>
          <p:cNvPr id="27" name="TextBox 27"/>
          <p:cNvSpPr txBox="1"/>
          <p:nvPr/>
        </p:nvSpPr>
        <p:spPr>
          <a:xfrm>
            <a:off x="1110790" y="3222599"/>
            <a:ext cx="3502417" cy="397545"/>
          </a:xfrm>
          <a:prstGeom prst="rect">
            <a:avLst/>
          </a:prstGeom>
        </p:spPr>
        <p:txBody>
          <a:bodyPr wrap="square" lIns="0" tIns="0" rIns="0" bIns="0" rtlCol="0" anchor="t">
            <a:spAutoFit/>
          </a:bodyPr>
          <a:lstStyle/>
          <a:p>
            <a:pPr algn="ctr">
              <a:lnSpc>
                <a:spcPts val="3080"/>
              </a:lnSpc>
            </a:pPr>
            <a:r>
              <a:rPr lang="en-US" sz="2800" b="1">
                <a:solidFill>
                  <a:srgbClr val="FFFFFF"/>
                </a:solidFill>
                <a:latin typeface="+mj-lt"/>
                <a:ea typeface="Aileron Ultra-Bold"/>
                <a:cs typeface="Aileron Ultra-Bold"/>
                <a:sym typeface="Aileron Ultra-Bold"/>
              </a:rPr>
              <a:t>Kích Thước Dữ Liệu</a:t>
            </a:r>
          </a:p>
        </p:txBody>
      </p:sp>
      <p:sp>
        <p:nvSpPr>
          <p:cNvPr id="28" name="TextBox 28"/>
          <p:cNvSpPr txBox="1"/>
          <p:nvPr/>
        </p:nvSpPr>
        <p:spPr>
          <a:xfrm>
            <a:off x="5475157" y="7275269"/>
            <a:ext cx="4919042" cy="1337867"/>
          </a:xfrm>
          <a:prstGeom prst="rect">
            <a:avLst/>
          </a:prstGeom>
        </p:spPr>
        <p:txBody>
          <a:bodyPr lIns="0" tIns="0" rIns="0" bIns="0" rtlCol="0" anchor="t">
            <a:spAutoFit/>
          </a:bodyPr>
          <a:lstStyle/>
          <a:p>
            <a:pPr>
              <a:lnSpc>
                <a:spcPct val="150000"/>
              </a:lnSpc>
            </a:pPr>
            <a:r>
              <a:rPr lang="vi-VN" sz="2000" b="1">
                <a:latin typeface="Palatino Linotype" panose="02040502050505030304" pitchFamily="18" charset="0"/>
              </a:rPr>
              <a:t>Không có giá trị Null hoặc NaN, cũng như không có dòng trùng lặp, đảm bảo chất lượng dữ liệu cơ bản.</a:t>
            </a:r>
          </a:p>
        </p:txBody>
      </p:sp>
      <p:sp>
        <p:nvSpPr>
          <p:cNvPr id="31" name="Freeform 31"/>
          <p:cNvSpPr/>
          <p:nvPr/>
        </p:nvSpPr>
        <p:spPr>
          <a:xfrm>
            <a:off x="10574039" y="1028700"/>
            <a:ext cx="1226460" cy="379088"/>
          </a:xfrm>
          <a:custGeom>
            <a:avLst/>
            <a:gdLst/>
            <a:ahLst/>
            <a:cxnLst/>
            <a:rect l="l" t="t" r="r" b="b"/>
            <a:pathLst>
              <a:path w="1226460" h="379088">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32" name="Picture 31">
            <a:extLst>
              <a:ext uri="{FF2B5EF4-FFF2-40B4-BE49-F238E27FC236}">
                <a16:creationId xmlns:a16="http://schemas.microsoft.com/office/drawing/2014/main" id="{7F70885F-5820-4CFB-B578-1BCD747AA818}"/>
              </a:ext>
            </a:extLst>
          </p:cNvPr>
          <p:cNvPicPr>
            <a:picLocks noChangeAspect="1"/>
          </p:cNvPicPr>
          <p:nvPr/>
        </p:nvPicPr>
        <p:blipFill>
          <a:blip r:embed="rId9"/>
          <a:stretch>
            <a:fillRect/>
          </a:stretch>
        </p:blipFill>
        <p:spPr>
          <a:xfrm>
            <a:off x="595488" y="3966855"/>
            <a:ext cx="3380299" cy="1237596"/>
          </a:xfrm>
          <a:prstGeom prst="rect">
            <a:avLst/>
          </a:prstGeom>
        </p:spPr>
      </p:pic>
      <p:pic>
        <p:nvPicPr>
          <p:cNvPr id="33" name="Picture 32">
            <a:extLst>
              <a:ext uri="{FF2B5EF4-FFF2-40B4-BE49-F238E27FC236}">
                <a16:creationId xmlns:a16="http://schemas.microsoft.com/office/drawing/2014/main" id="{71B6CE9B-AF63-4D14-B17F-74F4367C75DA}"/>
              </a:ext>
            </a:extLst>
          </p:cNvPr>
          <p:cNvPicPr>
            <a:picLocks noChangeAspect="1"/>
          </p:cNvPicPr>
          <p:nvPr/>
        </p:nvPicPr>
        <p:blipFill>
          <a:blip r:embed="rId10"/>
          <a:stretch>
            <a:fillRect/>
          </a:stretch>
        </p:blipFill>
        <p:spPr>
          <a:xfrm>
            <a:off x="797079" y="6335779"/>
            <a:ext cx="3238214" cy="39507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2616186" y="2356541"/>
            <a:ext cx="4643114" cy="665701"/>
            <a:chOff x="0" y="0"/>
            <a:chExt cx="1222878" cy="175329"/>
          </a:xfrm>
        </p:grpSpPr>
        <p:sp>
          <p:nvSpPr>
            <p:cNvPr id="9" name="Freeform 9"/>
            <p:cNvSpPr/>
            <p:nvPr/>
          </p:nvSpPr>
          <p:spPr>
            <a:xfrm>
              <a:off x="0" y="0"/>
              <a:ext cx="1222878" cy="175329"/>
            </a:xfrm>
            <a:custGeom>
              <a:avLst/>
              <a:gdLst/>
              <a:ahLst/>
              <a:cxnLst/>
              <a:rect l="l" t="t" r="r" b="b"/>
              <a:pathLst>
                <a:path w="1222878" h="175329">
                  <a:moveTo>
                    <a:pt x="85037" y="0"/>
                  </a:moveTo>
                  <a:lnTo>
                    <a:pt x="1137840" y="0"/>
                  </a:lnTo>
                  <a:cubicBezTo>
                    <a:pt x="1184805" y="0"/>
                    <a:pt x="1222878" y="38073"/>
                    <a:pt x="1222878" y="85037"/>
                  </a:cubicBezTo>
                  <a:lnTo>
                    <a:pt x="1222878" y="90291"/>
                  </a:lnTo>
                  <a:cubicBezTo>
                    <a:pt x="1222878" y="137256"/>
                    <a:pt x="1184805" y="175329"/>
                    <a:pt x="1137840" y="175329"/>
                  </a:cubicBezTo>
                  <a:lnTo>
                    <a:pt x="85037" y="175329"/>
                  </a:lnTo>
                  <a:cubicBezTo>
                    <a:pt x="38073" y="175329"/>
                    <a:pt x="0" y="137256"/>
                    <a:pt x="0" y="90291"/>
                  </a:cubicBezTo>
                  <a:lnTo>
                    <a:pt x="0" y="85037"/>
                  </a:lnTo>
                  <a:cubicBezTo>
                    <a:pt x="0" y="38073"/>
                    <a:pt x="38073" y="0"/>
                    <a:pt x="85037" y="0"/>
                  </a:cubicBezTo>
                  <a:close/>
                </a:path>
              </a:pathLst>
            </a:custGeom>
            <a:solidFill>
              <a:srgbClr val="3A577B"/>
            </a:solidFill>
          </p:spPr>
        </p:sp>
        <p:sp>
          <p:nvSpPr>
            <p:cNvPr id="10" name="TextBox 10"/>
            <p:cNvSpPr txBox="1"/>
            <p:nvPr/>
          </p:nvSpPr>
          <p:spPr>
            <a:xfrm>
              <a:off x="0" y="-47625"/>
              <a:ext cx="1222878" cy="222954"/>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a:off x="12317736" y="3177668"/>
            <a:ext cx="5290814" cy="2492389"/>
            <a:chOff x="0" y="0"/>
            <a:chExt cx="1222878" cy="327337"/>
          </a:xfrm>
        </p:grpSpPr>
        <p:sp>
          <p:nvSpPr>
            <p:cNvPr id="15" name="Freeform 15"/>
            <p:cNvSpPr/>
            <p:nvPr/>
          </p:nvSpPr>
          <p:spPr>
            <a:xfrm>
              <a:off x="0" y="0"/>
              <a:ext cx="1222878" cy="327337"/>
            </a:xfrm>
            <a:custGeom>
              <a:avLst/>
              <a:gdLst/>
              <a:ahLst/>
              <a:cxnLst/>
              <a:rect l="l" t="t" r="r" b="b"/>
              <a:pathLst>
                <a:path w="1222878" h="327337">
                  <a:moveTo>
                    <a:pt x="31681" y="0"/>
                  </a:moveTo>
                  <a:lnTo>
                    <a:pt x="1191197" y="0"/>
                  </a:lnTo>
                  <a:cubicBezTo>
                    <a:pt x="1199599" y="0"/>
                    <a:pt x="1207657" y="3338"/>
                    <a:pt x="1213599" y="9279"/>
                  </a:cubicBezTo>
                  <a:cubicBezTo>
                    <a:pt x="1219540" y="15220"/>
                    <a:pt x="1222878" y="23278"/>
                    <a:pt x="1222878" y="31681"/>
                  </a:cubicBezTo>
                  <a:lnTo>
                    <a:pt x="1222878" y="295656"/>
                  </a:lnTo>
                  <a:cubicBezTo>
                    <a:pt x="1222878" y="304058"/>
                    <a:pt x="1219540" y="312116"/>
                    <a:pt x="1213599" y="318058"/>
                  </a:cubicBezTo>
                  <a:cubicBezTo>
                    <a:pt x="1207657" y="323999"/>
                    <a:pt x="1199599" y="327337"/>
                    <a:pt x="1191197" y="327337"/>
                  </a:cubicBezTo>
                  <a:lnTo>
                    <a:pt x="31681" y="327337"/>
                  </a:lnTo>
                  <a:cubicBezTo>
                    <a:pt x="23278" y="327337"/>
                    <a:pt x="15220" y="323999"/>
                    <a:pt x="9279" y="318058"/>
                  </a:cubicBezTo>
                  <a:cubicBezTo>
                    <a:pt x="3338" y="312116"/>
                    <a:pt x="0" y="304058"/>
                    <a:pt x="0" y="295656"/>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id="16" name="TextBox 16"/>
            <p:cNvSpPr txBox="1"/>
            <p:nvPr/>
          </p:nvSpPr>
          <p:spPr>
            <a:xfrm>
              <a:off x="0" y="-47625"/>
              <a:ext cx="1222878" cy="374962"/>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12317735" y="6054016"/>
            <a:ext cx="5312769" cy="3432884"/>
            <a:chOff x="0" y="0"/>
            <a:chExt cx="1222878" cy="327337"/>
          </a:xfrm>
        </p:grpSpPr>
        <p:sp>
          <p:nvSpPr>
            <p:cNvPr id="18" name="Freeform 18"/>
            <p:cNvSpPr/>
            <p:nvPr/>
          </p:nvSpPr>
          <p:spPr>
            <a:xfrm>
              <a:off x="0" y="0"/>
              <a:ext cx="1222878" cy="327337"/>
            </a:xfrm>
            <a:custGeom>
              <a:avLst/>
              <a:gdLst/>
              <a:ahLst/>
              <a:cxnLst/>
              <a:rect l="l" t="t" r="r" b="b"/>
              <a:pathLst>
                <a:path w="1222878" h="327337">
                  <a:moveTo>
                    <a:pt x="31681" y="0"/>
                  </a:moveTo>
                  <a:lnTo>
                    <a:pt x="1191197" y="0"/>
                  </a:lnTo>
                  <a:cubicBezTo>
                    <a:pt x="1199599" y="0"/>
                    <a:pt x="1207657" y="3338"/>
                    <a:pt x="1213599" y="9279"/>
                  </a:cubicBezTo>
                  <a:cubicBezTo>
                    <a:pt x="1219540" y="15220"/>
                    <a:pt x="1222878" y="23278"/>
                    <a:pt x="1222878" y="31681"/>
                  </a:cubicBezTo>
                  <a:lnTo>
                    <a:pt x="1222878" y="295656"/>
                  </a:lnTo>
                  <a:cubicBezTo>
                    <a:pt x="1222878" y="304058"/>
                    <a:pt x="1219540" y="312116"/>
                    <a:pt x="1213599" y="318058"/>
                  </a:cubicBezTo>
                  <a:cubicBezTo>
                    <a:pt x="1207657" y="323999"/>
                    <a:pt x="1199599" y="327337"/>
                    <a:pt x="1191197" y="327337"/>
                  </a:cubicBezTo>
                  <a:lnTo>
                    <a:pt x="31681" y="327337"/>
                  </a:lnTo>
                  <a:cubicBezTo>
                    <a:pt x="23278" y="327337"/>
                    <a:pt x="15220" y="323999"/>
                    <a:pt x="9279" y="318058"/>
                  </a:cubicBezTo>
                  <a:cubicBezTo>
                    <a:pt x="3338" y="312116"/>
                    <a:pt x="0" y="304058"/>
                    <a:pt x="0" y="295656"/>
                  </a:cubicBezTo>
                  <a:lnTo>
                    <a:pt x="0" y="31681"/>
                  </a:lnTo>
                  <a:cubicBezTo>
                    <a:pt x="0" y="23278"/>
                    <a:pt x="3338" y="15220"/>
                    <a:pt x="9279" y="9279"/>
                  </a:cubicBezTo>
                  <a:cubicBezTo>
                    <a:pt x="15220" y="3338"/>
                    <a:pt x="23278" y="0"/>
                    <a:pt x="31681" y="0"/>
                  </a:cubicBezTo>
                  <a:close/>
                </a:path>
              </a:pathLst>
            </a:custGeom>
            <a:solidFill>
              <a:srgbClr val="5188CC"/>
            </a:solidFill>
          </p:spPr>
        </p:sp>
        <p:sp>
          <p:nvSpPr>
            <p:cNvPr id="19" name="TextBox 19"/>
            <p:cNvSpPr txBox="1"/>
            <p:nvPr/>
          </p:nvSpPr>
          <p:spPr>
            <a:xfrm>
              <a:off x="0" y="-47625"/>
              <a:ext cx="1222878" cy="374962"/>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a:off x="-403901" y="1028700"/>
            <a:ext cx="3353620" cy="8229600"/>
            <a:chOff x="0" y="0"/>
            <a:chExt cx="883258" cy="2167467"/>
          </a:xfrm>
        </p:grpSpPr>
        <p:sp>
          <p:nvSpPr>
            <p:cNvPr id="23" name="Freeform 23"/>
            <p:cNvSpPr/>
            <p:nvPr/>
          </p:nvSpPr>
          <p:spPr>
            <a:xfrm>
              <a:off x="0" y="0"/>
              <a:ext cx="883258" cy="2167467"/>
            </a:xfrm>
            <a:custGeom>
              <a:avLst/>
              <a:gdLst/>
              <a:ahLst/>
              <a:cxnLst/>
              <a:rect l="l" t="t" r="r" b="b"/>
              <a:pathLst>
                <a:path w="883258" h="2167467">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id="24" name="TextBox 24"/>
            <p:cNvSpPr txBox="1"/>
            <p:nvPr/>
          </p:nvSpPr>
          <p:spPr>
            <a:xfrm>
              <a:off x="0" y="-47625"/>
              <a:ext cx="883258" cy="2215092"/>
            </a:xfrm>
            <a:prstGeom prst="rect">
              <a:avLst/>
            </a:prstGeom>
          </p:spPr>
          <p:txBody>
            <a:bodyPr lIns="50800" tIns="50800" rIns="50800" bIns="50800" rtlCol="0" anchor="ctr"/>
            <a:lstStyle/>
            <a:p>
              <a:pPr marL="0" lvl="0" indent="0" algn="ctr">
                <a:lnSpc>
                  <a:spcPts val="2800"/>
                </a:lnSpc>
                <a:spcBef>
                  <a:spcPct val="0"/>
                </a:spcBef>
              </a:pPr>
              <a:endParaRPr/>
            </a:p>
          </p:txBody>
        </p:sp>
      </p:grpSp>
      <p:grpSp>
        <p:nvGrpSpPr>
          <p:cNvPr id="25" name="Group 25"/>
          <p:cNvGrpSpPr/>
          <p:nvPr/>
        </p:nvGrpSpPr>
        <p:grpSpPr>
          <a:xfrm>
            <a:off x="2310024" y="1028700"/>
            <a:ext cx="1496945" cy="14969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8" name="Freeform 28"/>
          <p:cNvSpPr/>
          <p:nvPr/>
        </p:nvSpPr>
        <p:spPr>
          <a:xfrm>
            <a:off x="2646066" y="1358520"/>
            <a:ext cx="824861" cy="837306"/>
          </a:xfrm>
          <a:custGeom>
            <a:avLst/>
            <a:gdLst/>
            <a:ahLst/>
            <a:cxnLst/>
            <a:rect l="l" t="t" r="r" b="b"/>
            <a:pathLst>
              <a:path w="824861" h="837306">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TextBox 29"/>
          <p:cNvSpPr txBox="1"/>
          <p:nvPr/>
        </p:nvSpPr>
        <p:spPr>
          <a:xfrm>
            <a:off x="4788044" y="885825"/>
            <a:ext cx="6843405" cy="829458"/>
          </a:xfrm>
          <a:prstGeom prst="rect">
            <a:avLst/>
          </a:prstGeom>
        </p:spPr>
        <p:txBody>
          <a:bodyPr lIns="0" tIns="0" rIns="0" bIns="0" rtlCol="0" anchor="t">
            <a:spAutoFit/>
          </a:bodyPr>
          <a:lstStyle/>
          <a:p>
            <a:pPr marL="0" lvl="0" indent="0" algn="l">
              <a:lnSpc>
                <a:spcPts val="6730"/>
              </a:lnSpc>
              <a:spcBef>
                <a:spcPct val="0"/>
              </a:spcBef>
            </a:pPr>
            <a:r>
              <a:rPr lang="en-US" sz="5299" b="1">
                <a:solidFill>
                  <a:srgbClr val="0E2F5F"/>
                </a:solidFill>
                <a:latin typeface="Palatino Linotype" panose="02040502050505030304" pitchFamily="18" charset="0"/>
                <a:ea typeface="Akzidenz-Grotesk Heavy"/>
                <a:cs typeface="Akzidenz-Grotesk Heavy"/>
                <a:sym typeface="Akzidenz-Grotesk Heavy"/>
              </a:rPr>
              <a:t>THỐNG KÊ MÔ TẢ</a:t>
            </a:r>
            <a:endParaRPr lang="en-US" sz="5299" b="1" u="none" strike="noStrike">
              <a:solidFill>
                <a:srgbClr val="0E2F5F"/>
              </a:solidFill>
              <a:latin typeface="Palatino Linotype" panose="02040502050505030304" pitchFamily="18" charset="0"/>
              <a:ea typeface="Akzidenz-Grotesk Heavy"/>
              <a:cs typeface="Akzidenz-Grotesk Heavy"/>
              <a:sym typeface="Akzidenz-Grotesk Heavy"/>
            </a:endParaRPr>
          </a:p>
        </p:txBody>
      </p:sp>
      <p:sp>
        <p:nvSpPr>
          <p:cNvPr id="33" name="TextBox 33"/>
          <p:cNvSpPr txBox="1"/>
          <p:nvPr/>
        </p:nvSpPr>
        <p:spPr>
          <a:xfrm>
            <a:off x="13172958" y="2487545"/>
            <a:ext cx="3529570" cy="397545"/>
          </a:xfrm>
          <a:prstGeom prst="rect">
            <a:avLst/>
          </a:prstGeom>
        </p:spPr>
        <p:txBody>
          <a:bodyPr lIns="0" tIns="0" rIns="0" bIns="0" rtlCol="0" anchor="t">
            <a:spAutoFit/>
          </a:bodyPr>
          <a:lstStyle/>
          <a:p>
            <a:pPr algn="ctr">
              <a:lnSpc>
                <a:spcPts val="3080"/>
              </a:lnSpc>
            </a:pPr>
            <a:r>
              <a:rPr lang="en-US" sz="2800" b="1">
                <a:solidFill>
                  <a:srgbClr val="FFFFFF"/>
                </a:solidFill>
                <a:latin typeface="Palatino Linotype" panose="02040502050505030304" pitchFamily="18" charset="0"/>
                <a:ea typeface="Aileron Heavy"/>
                <a:cs typeface="Aileron Heavy"/>
                <a:sym typeface="Aileron Heavy"/>
              </a:rPr>
              <a:t>Nhận Xét</a:t>
            </a:r>
          </a:p>
        </p:txBody>
      </p:sp>
      <p:sp>
        <p:nvSpPr>
          <p:cNvPr id="35" name="TextBox 35"/>
          <p:cNvSpPr txBox="1"/>
          <p:nvPr/>
        </p:nvSpPr>
        <p:spPr>
          <a:xfrm>
            <a:off x="12451600" y="3273113"/>
            <a:ext cx="5312769" cy="2159437"/>
          </a:xfrm>
          <a:prstGeom prst="rect">
            <a:avLst/>
          </a:prstGeom>
        </p:spPr>
        <p:txBody>
          <a:bodyPr wrap="square" lIns="0" tIns="0" rIns="0" bIns="0" rtlCol="0" anchor="t">
            <a:spAutoFit/>
          </a:bodyPr>
          <a:lstStyle/>
          <a:p>
            <a:pPr algn="l">
              <a:lnSpc>
                <a:spcPct val="150000"/>
              </a:lnSpc>
            </a:pPr>
            <a:r>
              <a:rPr lang="en-US" sz="2400" b="1" i="0">
                <a:solidFill>
                  <a:schemeClr val="bg1"/>
                </a:solidFill>
                <a:effectLst/>
                <a:latin typeface="Palatino Linotype" panose="02040502050505030304" pitchFamily="18" charset="0"/>
              </a:rPr>
              <a:t>Pregnancies: 0 - 17 (số lần mang thai)</a:t>
            </a:r>
          </a:p>
          <a:p>
            <a:pPr algn="l">
              <a:lnSpc>
                <a:spcPct val="150000"/>
              </a:lnSpc>
            </a:pPr>
            <a:r>
              <a:rPr lang="en-US" sz="2400" b="1" i="0">
                <a:solidFill>
                  <a:schemeClr val="bg1"/>
                </a:solidFill>
                <a:effectLst/>
                <a:latin typeface="Palatino Linotype" panose="02040502050505030304" pitchFamily="18" charset="0"/>
              </a:rPr>
              <a:t>Glucose: 0 - 199 (mg/dl).</a:t>
            </a:r>
          </a:p>
          <a:p>
            <a:pPr algn="l">
              <a:lnSpc>
                <a:spcPct val="150000"/>
              </a:lnSpc>
            </a:pPr>
            <a:r>
              <a:rPr lang="en-US" sz="2400" b="1" i="0">
                <a:solidFill>
                  <a:schemeClr val="bg1"/>
                </a:solidFill>
                <a:effectLst/>
                <a:latin typeface="Palatino Linotype" panose="02040502050505030304" pitchFamily="18" charset="0"/>
              </a:rPr>
              <a:t>BloodPressure: 0 - 122 (mm Hg).</a:t>
            </a:r>
          </a:p>
          <a:p>
            <a:pPr algn="l">
              <a:lnSpc>
                <a:spcPct val="150000"/>
              </a:lnSpc>
            </a:pPr>
            <a:r>
              <a:rPr lang="en-US" sz="2400" b="1" i="0">
                <a:solidFill>
                  <a:schemeClr val="bg1"/>
                </a:solidFill>
                <a:effectLst/>
                <a:latin typeface="Palatino Linotype" panose="02040502050505030304" pitchFamily="18" charset="0"/>
              </a:rPr>
              <a:t>SkinThickness: 0 - 99 (mm)</a:t>
            </a:r>
          </a:p>
        </p:txBody>
      </p:sp>
      <p:sp>
        <p:nvSpPr>
          <p:cNvPr id="36" name="TextBox 36"/>
          <p:cNvSpPr txBox="1"/>
          <p:nvPr/>
        </p:nvSpPr>
        <p:spPr>
          <a:xfrm>
            <a:off x="12470136" y="6226546"/>
            <a:ext cx="4935214" cy="2712730"/>
          </a:xfrm>
          <a:prstGeom prst="rect">
            <a:avLst/>
          </a:prstGeom>
        </p:spPr>
        <p:txBody>
          <a:bodyPr wrap="square" lIns="0" tIns="0" rIns="0" bIns="0" rtlCol="0" anchor="t">
            <a:spAutoFit/>
          </a:bodyPr>
          <a:lstStyle/>
          <a:p>
            <a:pPr algn="l">
              <a:lnSpc>
                <a:spcPct val="150000"/>
              </a:lnSpc>
            </a:pPr>
            <a:r>
              <a:rPr lang="en-US" sz="2400" b="1" i="0">
                <a:solidFill>
                  <a:schemeClr val="bg1"/>
                </a:solidFill>
                <a:effectLst/>
                <a:latin typeface="Palatino Linotype" panose="02040502050505030304" pitchFamily="18" charset="0"/>
              </a:rPr>
              <a:t>Insulin: 0 - 846 (mu U/ml).</a:t>
            </a:r>
          </a:p>
          <a:p>
            <a:pPr algn="l">
              <a:lnSpc>
                <a:spcPct val="150000"/>
              </a:lnSpc>
            </a:pPr>
            <a:r>
              <a:rPr lang="en-US" sz="2400" b="1" i="0">
                <a:solidFill>
                  <a:schemeClr val="bg1"/>
                </a:solidFill>
                <a:effectLst/>
                <a:latin typeface="Palatino Linotype" panose="02040502050505030304" pitchFamily="18" charset="0"/>
              </a:rPr>
              <a:t>BMI: 0 - 67.1 (kg/m²).</a:t>
            </a:r>
          </a:p>
          <a:p>
            <a:pPr algn="l">
              <a:lnSpc>
                <a:spcPct val="150000"/>
              </a:lnSpc>
            </a:pPr>
            <a:r>
              <a:rPr lang="en-US" sz="2400" b="1" i="0">
                <a:solidFill>
                  <a:schemeClr val="bg1"/>
                </a:solidFill>
                <a:effectLst/>
                <a:latin typeface="Palatino Linotype" panose="02040502050505030304" pitchFamily="18" charset="0"/>
              </a:rPr>
              <a:t>DiabetesPedigreeFunction: 0.08 - 2.42 (chỉ số phả hệ).</a:t>
            </a:r>
          </a:p>
          <a:p>
            <a:pPr algn="l">
              <a:lnSpc>
                <a:spcPct val="150000"/>
              </a:lnSpc>
            </a:pPr>
            <a:r>
              <a:rPr lang="en-US" sz="2400" b="1" i="0">
                <a:solidFill>
                  <a:schemeClr val="bg1"/>
                </a:solidFill>
                <a:effectLst/>
                <a:latin typeface="Palatino Linotype" panose="02040502050505030304" pitchFamily="18" charset="0"/>
              </a:rPr>
              <a:t>Age: 21 - 81 (năm).</a:t>
            </a:r>
          </a:p>
        </p:txBody>
      </p:sp>
      <p:sp>
        <p:nvSpPr>
          <p:cNvPr id="37" name="Freeform 37"/>
          <p:cNvSpPr/>
          <p:nvPr/>
        </p:nvSpPr>
        <p:spPr>
          <a:xfrm>
            <a:off x="1272909" y="7567140"/>
            <a:ext cx="1230927" cy="1230927"/>
          </a:xfrm>
          <a:custGeom>
            <a:avLst/>
            <a:gdLst/>
            <a:ahLst/>
            <a:cxnLst/>
            <a:rect l="l" t="t" r="r" b="b"/>
            <a:pathLst>
              <a:path w="1230927" h="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9" name="Picture 38">
            <a:extLst>
              <a:ext uri="{FF2B5EF4-FFF2-40B4-BE49-F238E27FC236}">
                <a16:creationId xmlns:a16="http://schemas.microsoft.com/office/drawing/2014/main" id="{C85ACC98-81AD-4AB6-9D2F-3FF03DA4905C}"/>
              </a:ext>
            </a:extLst>
          </p:cNvPr>
          <p:cNvPicPr>
            <a:picLocks noChangeAspect="1"/>
          </p:cNvPicPr>
          <p:nvPr/>
        </p:nvPicPr>
        <p:blipFill>
          <a:blip r:embed="rId6"/>
          <a:stretch>
            <a:fillRect/>
          </a:stretch>
        </p:blipFill>
        <p:spPr>
          <a:xfrm>
            <a:off x="2944984" y="2823690"/>
            <a:ext cx="9178833" cy="4724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8288000" cy="3544044"/>
          </a:xfrm>
          <a:prstGeom prst="rect">
            <a:avLst/>
          </a:prstGeom>
        </p:spPr>
      </p:pic>
      <p:sp>
        <p:nvSpPr>
          <p:cNvPr id="3" name="Text 0"/>
          <p:cNvSpPr/>
          <p:nvPr/>
        </p:nvSpPr>
        <p:spPr>
          <a:xfrm>
            <a:off x="992238" y="4734223"/>
            <a:ext cx="9302949" cy="708720"/>
          </a:xfrm>
          <a:prstGeom prst="rect">
            <a:avLst/>
          </a:prstGeom>
          <a:noFill/>
          <a:ln/>
        </p:spPr>
        <p:txBody>
          <a:bodyPr wrap="none" lIns="0" tIns="0" rIns="0" bIns="0" rtlCol="0" anchor="t"/>
          <a:lstStyle/>
          <a:p>
            <a:pPr>
              <a:lnSpc>
                <a:spcPts val="5563"/>
              </a:lnSpc>
            </a:pPr>
            <a:r>
              <a:rPr lang="en-US" sz="4438" b="1" dirty="0">
                <a:solidFill>
                  <a:srgbClr val="3B4540"/>
                </a:solidFill>
                <a:latin typeface="Palatino Linotype" panose="02040502050505030304" pitchFamily="18" charset="0"/>
                <a:ea typeface="Fraunces Extra Bold" pitchFamily="34" charset="-122"/>
                <a:cs typeface="Fraunces Extra Bold" pitchFamily="34" charset="-120"/>
              </a:rPr>
              <a:t>Tương Quan Giữa Các Đặc Trưng</a:t>
            </a:r>
            <a:endParaRPr lang="en-US" sz="4438" dirty="0">
              <a:latin typeface="Palatino Linotype" panose="02040502050505030304" pitchFamily="18" charset="0"/>
            </a:endParaRPr>
          </a:p>
        </p:txBody>
      </p:sp>
      <p:sp>
        <p:nvSpPr>
          <p:cNvPr id="4" name="Shape 1"/>
          <p:cNvSpPr/>
          <p:nvPr/>
        </p:nvSpPr>
        <p:spPr>
          <a:xfrm>
            <a:off x="992238" y="5761882"/>
            <a:ext cx="16303526" cy="3334791"/>
          </a:xfrm>
          <a:prstGeom prst="roundRect">
            <a:avLst>
              <a:gd name="adj" fmla="val 7652"/>
            </a:avLst>
          </a:prstGeom>
          <a:solidFill>
            <a:srgbClr val="E8F3E8"/>
          </a:solidFill>
          <a:ln/>
        </p:spPr>
      </p:sp>
      <p:sp>
        <p:nvSpPr>
          <p:cNvPr id="5" name="Shape 2"/>
          <p:cNvSpPr/>
          <p:nvPr/>
        </p:nvSpPr>
        <p:spPr>
          <a:xfrm>
            <a:off x="992237" y="5761882"/>
            <a:ext cx="8151763" cy="3334791"/>
          </a:xfrm>
          <a:prstGeom prst="roundRect">
            <a:avLst>
              <a:gd name="adj" fmla="val 7652"/>
            </a:avLst>
          </a:prstGeom>
          <a:solidFill>
            <a:srgbClr val="E8F3E8"/>
          </a:solidFill>
          <a:ln/>
        </p:spPr>
      </p:sp>
      <p:sp>
        <p:nvSpPr>
          <p:cNvPr id="6" name="Text 3"/>
          <p:cNvSpPr/>
          <p:nvPr/>
        </p:nvSpPr>
        <p:spPr>
          <a:xfrm>
            <a:off x="1275755" y="6045399"/>
            <a:ext cx="6563618" cy="442913"/>
          </a:xfrm>
          <a:prstGeom prst="rect">
            <a:avLst/>
          </a:prstGeom>
          <a:noFill/>
          <a:ln/>
        </p:spPr>
        <p:txBody>
          <a:bodyPr wrap="none" lIns="0" tIns="0" rIns="0" bIns="0" rtlCol="0" anchor="t"/>
          <a:lstStyle/>
          <a:p>
            <a:pPr>
              <a:lnSpc>
                <a:spcPts val="3438"/>
              </a:lnSpc>
            </a:pPr>
            <a:r>
              <a:rPr lang="en-US" sz="2750" b="1" dirty="0">
                <a:solidFill>
                  <a:srgbClr val="405449"/>
                </a:solidFill>
                <a:latin typeface="Palatino Linotype" panose="02040502050505030304" pitchFamily="18" charset="0"/>
                <a:ea typeface="Fraunces Extra Bold" pitchFamily="34" charset="-122"/>
                <a:cs typeface="Fraunces Extra Bold" pitchFamily="34" charset="-120"/>
              </a:rPr>
              <a:t>Tương Quan Mạnh Nhất với Outcome</a:t>
            </a:r>
            <a:endParaRPr lang="en-US" sz="2750" dirty="0">
              <a:latin typeface="Palatino Linotype" panose="02040502050505030304" pitchFamily="18" charset="0"/>
            </a:endParaRPr>
          </a:p>
        </p:txBody>
      </p:sp>
      <p:sp>
        <p:nvSpPr>
          <p:cNvPr id="7" name="Text 4"/>
          <p:cNvSpPr/>
          <p:nvPr/>
        </p:nvSpPr>
        <p:spPr>
          <a:xfrm>
            <a:off x="1275755" y="6658422"/>
            <a:ext cx="7584728" cy="453629"/>
          </a:xfrm>
          <a:prstGeom prst="rect">
            <a:avLst/>
          </a:prstGeom>
          <a:noFill/>
          <a:ln/>
        </p:spPr>
        <p:txBody>
          <a:bodyPr wrap="none" lIns="0" tIns="0" rIns="0" bIns="0" rtlCol="0" anchor="t"/>
          <a:lstStyle/>
          <a:p>
            <a:pPr>
              <a:lnSpc>
                <a:spcPts val="3563"/>
              </a:lnSpc>
            </a:pPr>
            <a:r>
              <a:rPr lang="en-US" sz="2188" b="1" dirty="0">
                <a:solidFill>
                  <a:srgbClr val="405449"/>
                </a:solidFill>
                <a:latin typeface="Nobile" pitchFamily="34" charset="0"/>
                <a:ea typeface="Nobile" pitchFamily="34" charset="-122"/>
                <a:cs typeface="Nobile" pitchFamily="34" charset="-120"/>
              </a:rPr>
              <a:t>Glucose:</a:t>
            </a:r>
            <a:r>
              <a:rPr lang="en-US" sz="2188" dirty="0">
                <a:solidFill>
                  <a:srgbClr val="405449"/>
                </a:solidFill>
                <a:latin typeface="Nobile" pitchFamily="34" charset="0"/>
                <a:ea typeface="Nobile" pitchFamily="34" charset="-122"/>
                <a:cs typeface="Nobile" pitchFamily="34" charset="-120"/>
              </a:rPr>
              <a:t> ≈ 0.49</a:t>
            </a:r>
            <a:endParaRPr lang="en-US" sz="2188" dirty="0"/>
          </a:p>
        </p:txBody>
      </p:sp>
      <p:sp>
        <p:nvSpPr>
          <p:cNvPr id="8" name="Text 5"/>
          <p:cNvSpPr/>
          <p:nvPr/>
        </p:nvSpPr>
        <p:spPr>
          <a:xfrm>
            <a:off x="1275755" y="7282161"/>
            <a:ext cx="7584728" cy="453629"/>
          </a:xfrm>
          <a:prstGeom prst="rect">
            <a:avLst/>
          </a:prstGeom>
          <a:noFill/>
          <a:ln/>
        </p:spPr>
        <p:txBody>
          <a:bodyPr wrap="none" lIns="0" tIns="0" rIns="0" bIns="0" rtlCol="0" anchor="t"/>
          <a:lstStyle/>
          <a:p>
            <a:pPr>
              <a:lnSpc>
                <a:spcPts val="3563"/>
              </a:lnSpc>
            </a:pPr>
            <a:r>
              <a:rPr lang="en-US" sz="2188" b="1" dirty="0">
                <a:solidFill>
                  <a:srgbClr val="405449"/>
                </a:solidFill>
                <a:latin typeface="Nobile" pitchFamily="34" charset="0"/>
                <a:ea typeface="Nobile" pitchFamily="34" charset="-122"/>
                <a:cs typeface="Nobile" pitchFamily="34" charset="-120"/>
              </a:rPr>
              <a:t>BMI:</a:t>
            </a:r>
            <a:r>
              <a:rPr lang="en-US" sz="2188" dirty="0">
                <a:solidFill>
                  <a:srgbClr val="405449"/>
                </a:solidFill>
                <a:latin typeface="Nobile" pitchFamily="34" charset="0"/>
                <a:ea typeface="Nobile" pitchFamily="34" charset="-122"/>
                <a:cs typeface="Nobile" pitchFamily="34" charset="-120"/>
              </a:rPr>
              <a:t> ≈ 0.31</a:t>
            </a:r>
            <a:endParaRPr lang="en-US" sz="2188" dirty="0"/>
          </a:p>
        </p:txBody>
      </p:sp>
      <p:sp>
        <p:nvSpPr>
          <p:cNvPr id="9" name="Text 6"/>
          <p:cNvSpPr/>
          <p:nvPr/>
        </p:nvSpPr>
        <p:spPr>
          <a:xfrm>
            <a:off x="1275755" y="7905900"/>
            <a:ext cx="7584728" cy="907256"/>
          </a:xfrm>
          <a:prstGeom prst="rect">
            <a:avLst/>
          </a:prstGeom>
          <a:noFill/>
          <a:ln/>
        </p:spPr>
        <p:txBody>
          <a:bodyPr wrap="square" lIns="0" tIns="0" rIns="0" bIns="0" rtlCol="0" anchor="t"/>
          <a:lstStyle/>
          <a:p>
            <a:pPr>
              <a:lnSpc>
                <a:spcPts val="3563"/>
              </a:lnSpc>
            </a:pPr>
            <a:r>
              <a:rPr lang="en-US" sz="2188" dirty="0">
                <a:solidFill>
                  <a:srgbClr val="405449"/>
                </a:solidFill>
                <a:latin typeface="Nobile" pitchFamily="34" charset="0"/>
                <a:ea typeface="Nobile" pitchFamily="34" charset="-122"/>
                <a:cs typeface="Nobile" pitchFamily="34" charset="-120"/>
              </a:rPr>
              <a:t>Điều này cho thấy Glucose và BMI là những chỉ số quan trọng trong việc dự đoán tiểu đường.</a:t>
            </a:r>
            <a:endParaRPr lang="en-US" sz="2188" dirty="0"/>
          </a:p>
        </p:txBody>
      </p:sp>
      <p:sp>
        <p:nvSpPr>
          <p:cNvPr id="10" name="Shape 7"/>
          <p:cNvSpPr/>
          <p:nvPr/>
        </p:nvSpPr>
        <p:spPr>
          <a:xfrm>
            <a:off x="9144000" y="5761882"/>
            <a:ext cx="8151763" cy="3334791"/>
          </a:xfrm>
          <a:prstGeom prst="rect">
            <a:avLst/>
          </a:prstGeom>
          <a:solidFill>
            <a:srgbClr val="E8F3E8"/>
          </a:solidFill>
          <a:ln/>
        </p:spPr>
      </p:sp>
      <p:sp>
        <p:nvSpPr>
          <p:cNvPr id="11" name="Shape 8"/>
          <p:cNvSpPr/>
          <p:nvPr/>
        </p:nvSpPr>
        <p:spPr>
          <a:xfrm>
            <a:off x="9144000" y="5761882"/>
            <a:ext cx="38100" cy="3334791"/>
          </a:xfrm>
          <a:prstGeom prst="roundRect">
            <a:avLst>
              <a:gd name="adj" fmla="val 669768"/>
            </a:avLst>
          </a:prstGeom>
          <a:solidFill>
            <a:srgbClr val="CED9CE"/>
          </a:solidFill>
          <a:ln/>
        </p:spPr>
      </p:sp>
      <p:sp>
        <p:nvSpPr>
          <p:cNvPr id="12" name="Text 9"/>
          <p:cNvSpPr/>
          <p:nvPr/>
        </p:nvSpPr>
        <p:spPr>
          <a:xfrm>
            <a:off x="9427518" y="6045399"/>
            <a:ext cx="6416725" cy="442913"/>
          </a:xfrm>
          <a:prstGeom prst="rect">
            <a:avLst/>
          </a:prstGeom>
          <a:noFill/>
          <a:ln/>
        </p:spPr>
        <p:txBody>
          <a:bodyPr wrap="none" lIns="0" tIns="0" rIns="0" bIns="0" rtlCol="0" anchor="t"/>
          <a:lstStyle/>
          <a:p>
            <a:pPr>
              <a:lnSpc>
                <a:spcPts val="3438"/>
              </a:lnSpc>
            </a:pPr>
            <a:r>
              <a:rPr lang="en-US" sz="2750" b="1" dirty="0">
                <a:solidFill>
                  <a:srgbClr val="405449"/>
                </a:solidFill>
                <a:latin typeface="Palatino Linotype" panose="02040502050505030304" pitchFamily="18" charset="0"/>
                <a:ea typeface="Fraunces Extra Bold" pitchFamily="34" charset="-122"/>
                <a:cs typeface="Fraunces Extra Bold" pitchFamily="34" charset="-120"/>
              </a:rPr>
              <a:t>Các Cặp Đặc Trưng Tương Quan Cao</a:t>
            </a:r>
            <a:endParaRPr lang="en-US" sz="2750" dirty="0">
              <a:latin typeface="Palatino Linotype" panose="02040502050505030304" pitchFamily="18" charset="0"/>
            </a:endParaRPr>
          </a:p>
        </p:txBody>
      </p:sp>
      <p:sp>
        <p:nvSpPr>
          <p:cNvPr id="13" name="Text 10"/>
          <p:cNvSpPr/>
          <p:nvPr/>
        </p:nvSpPr>
        <p:spPr>
          <a:xfrm>
            <a:off x="9427517" y="6658422"/>
            <a:ext cx="7584728" cy="453629"/>
          </a:xfrm>
          <a:prstGeom prst="rect">
            <a:avLst/>
          </a:prstGeom>
          <a:noFill/>
          <a:ln/>
        </p:spPr>
        <p:txBody>
          <a:bodyPr wrap="none" lIns="0" tIns="0" rIns="0" bIns="0" rtlCol="0" anchor="t"/>
          <a:lstStyle/>
          <a:p>
            <a:pPr>
              <a:lnSpc>
                <a:spcPts val="3563"/>
              </a:lnSpc>
            </a:pPr>
            <a:r>
              <a:rPr lang="en-US" sz="2188" b="1" dirty="0">
                <a:solidFill>
                  <a:srgbClr val="405449"/>
                </a:solidFill>
                <a:latin typeface="Nobile" pitchFamily="34" charset="0"/>
                <a:ea typeface="Nobile" pitchFamily="34" charset="-122"/>
                <a:cs typeface="Nobile" pitchFamily="34" charset="-120"/>
              </a:rPr>
              <a:t>SkinThickness và BMI:</a:t>
            </a:r>
            <a:r>
              <a:rPr lang="en-US" sz="2188" dirty="0">
                <a:solidFill>
                  <a:srgbClr val="405449"/>
                </a:solidFill>
                <a:latin typeface="Nobile" pitchFamily="34" charset="0"/>
                <a:ea typeface="Nobile" pitchFamily="34" charset="-122"/>
                <a:cs typeface="Nobile" pitchFamily="34" charset="-120"/>
              </a:rPr>
              <a:t> ≈ 0.65</a:t>
            </a:r>
            <a:endParaRPr lang="en-US" sz="2188" dirty="0"/>
          </a:p>
        </p:txBody>
      </p:sp>
      <p:sp>
        <p:nvSpPr>
          <p:cNvPr id="14" name="Text 11"/>
          <p:cNvSpPr/>
          <p:nvPr/>
        </p:nvSpPr>
        <p:spPr>
          <a:xfrm>
            <a:off x="9427517" y="7282161"/>
            <a:ext cx="7584728" cy="453629"/>
          </a:xfrm>
          <a:prstGeom prst="rect">
            <a:avLst/>
          </a:prstGeom>
          <a:noFill/>
          <a:ln/>
        </p:spPr>
        <p:txBody>
          <a:bodyPr wrap="none" lIns="0" tIns="0" rIns="0" bIns="0" rtlCol="0" anchor="t"/>
          <a:lstStyle/>
          <a:p>
            <a:pPr>
              <a:lnSpc>
                <a:spcPts val="3563"/>
              </a:lnSpc>
            </a:pPr>
            <a:r>
              <a:rPr lang="en-US" sz="2188" b="1" dirty="0">
                <a:solidFill>
                  <a:srgbClr val="405449"/>
                </a:solidFill>
                <a:latin typeface="Nobile" pitchFamily="34" charset="0"/>
                <a:ea typeface="Nobile" pitchFamily="34" charset="-122"/>
                <a:cs typeface="Nobile" pitchFamily="34" charset="-120"/>
              </a:rPr>
              <a:t>Pregnancies và Age:</a:t>
            </a:r>
            <a:r>
              <a:rPr lang="en-US" sz="2188" dirty="0">
                <a:solidFill>
                  <a:srgbClr val="405449"/>
                </a:solidFill>
                <a:latin typeface="Nobile" pitchFamily="34" charset="0"/>
                <a:ea typeface="Nobile" pitchFamily="34" charset="-122"/>
                <a:cs typeface="Nobile" pitchFamily="34" charset="-120"/>
              </a:rPr>
              <a:t> ≈ 0.54</a:t>
            </a:r>
            <a:endParaRPr lang="en-US" sz="2188" dirty="0"/>
          </a:p>
        </p:txBody>
      </p:sp>
      <p:sp>
        <p:nvSpPr>
          <p:cNvPr id="15" name="Text 12"/>
          <p:cNvSpPr/>
          <p:nvPr/>
        </p:nvSpPr>
        <p:spPr>
          <a:xfrm>
            <a:off x="9427517" y="7905900"/>
            <a:ext cx="7584728" cy="907256"/>
          </a:xfrm>
          <a:prstGeom prst="rect">
            <a:avLst/>
          </a:prstGeom>
          <a:noFill/>
          <a:ln/>
        </p:spPr>
        <p:txBody>
          <a:bodyPr wrap="square" lIns="0" tIns="0" rIns="0" bIns="0" rtlCol="0" anchor="t"/>
          <a:lstStyle/>
          <a:p>
            <a:pPr>
              <a:lnSpc>
                <a:spcPts val="3563"/>
              </a:lnSpc>
            </a:pPr>
            <a:r>
              <a:rPr lang="en-US" sz="2188" dirty="0">
                <a:solidFill>
                  <a:srgbClr val="405449"/>
                </a:solidFill>
                <a:latin typeface="Nobile" pitchFamily="34" charset="0"/>
                <a:ea typeface="Nobile" pitchFamily="34" charset="-122"/>
                <a:cs typeface="Nobile" pitchFamily="34" charset="-120"/>
              </a:rPr>
              <a:t>Sự tương quan này cần được xem xét để tránh đa cộng tuyến trong mô hình.</a:t>
            </a:r>
            <a:endParaRPr lang="en-US" sz="2188" dirty="0"/>
          </a:p>
        </p:txBody>
      </p:sp>
      <p:sp>
        <p:nvSpPr>
          <p:cNvPr id="16" name="TextBox 15">
            <a:extLst>
              <a:ext uri="{FF2B5EF4-FFF2-40B4-BE49-F238E27FC236}">
                <a16:creationId xmlns:a16="http://schemas.microsoft.com/office/drawing/2014/main" id="{278CE758-5342-4C86-8A8F-7D5B331D9353}"/>
              </a:ext>
            </a:extLst>
          </p:cNvPr>
          <p:cNvSpPr txBox="1"/>
          <p:nvPr/>
        </p:nvSpPr>
        <p:spPr>
          <a:xfrm>
            <a:off x="15844243" y="9563100"/>
            <a:ext cx="2291357" cy="609600"/>
          </a:xfrm>
          <a:prstGeom prst="rect">
            <a:avLst/>
          </a:prstGeom>
          <a:solidFill>
            <a:srgbClr val="FAFFFA"/>
          </a:solidFill>
        </p:spPr>
        <p:txBody>
          <a:bodyPr wrap="square" rtlCol="0">
            <a:spAutoFit/>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10287000"/>
          </a:xfrm>
          <a:prstGeom prst="rect">
            <a:avLst/>
          </a:prstGeom>
        </p:spPr>
      </p:pic>
      <p:sp>
        <p:nvSpPr>
          <p:cNvPr id="3" name="Text 0"/>
          <p:cNvSpPr/>
          <p:nvPr/>
        </p:nvSpPr>
        <p:spPr>
          <a:xfrm>
            <a:off x="7850237" y="1639789"/>
            <a:ext cx="8520708" cy="708720"/>
          </a:xfrm>
          <a:prstGeom prst="rect">
            <a:avLst/>
          </a:prstGeom>
          <a:noFill/>
          <a:ln/>
        </p:spPr>
        <p:txBody>
          <a:bodyPr wrap="none" lIns="0" tIns="0" rIns="0" bIns="0" rtlCol="0" anchor="t"/>
          <a:lstStyle/>
          <a:p>
            <a:pPr>
              <a:lnSpc>
                <a:spcPts val="5563"/>
              </a:lnSpc>
            </a:pPr>
            <a:r>
              <a:rPr lang="en-US" sz="4438" b="1" dirty="0">
                <a:solidFill>
                  <a:srgbClr val="3B4540"/>
                </a:solidFill>
                <a:latin typeface="+mj-lt"/>
                <a:ea typeface="Fraunces Extra Bold" pitchFamily="34" charset="-122"/>
                <a:cs typeface="Fraunces Extra Bold" pitchFamily="34" charset="-120"/>
              </a:rPr>
              <a:t>Giai Đoạn 3: Chuẩn Bị Dữ Liệu</a:t>
            </a:r>
            <a:endParaRPr lang="en-US" sz="4438" dirty="0">
              <a:latin typeface="+mj-lt"/>
            </a:endParaRPr>
          </a:p>
        </p:txBody>
      </p:sp>
      <p:sp>
        <p:nvSpPr>
          <p:cNvPr id="4" name="Text 1"/>
          <p:cNvSpPr/>
          <p:nvPr/>
        </p:nvSpPr>
        <p:spPr>
          <a:xfrm>
            <a:off x="7850237" y="2667446"/>
            <a:ext cx="283518" cy="354360"/>
          </a:xfrm>
          <a:prstGeom prst="rect">
            <a:avLst/>
          </a:prstGeom>
          <a:noFill/>
          <a:ln/>
        </p:spPr>
        <p:txBody>
          <a:bodyPr wrap="none" lIns="0" tIns="0" rIns="0" bIns="0" rtlCol="0" anchor="t"/>
          <a:lstStyle/>
          <a:p>
            <a:pPr>
              <a:lnSpc>
                <a:spcPts val="3563"/>
              </a:lnSpc>
            </a:pPr>
            <a:r>
              <a:rPr lang="en-US" sz="2188" dirty="0">
                <a:solidFill>
                  <a:srgbClr val="405449"/>
                </a:solidFill>
                <a:latin typeface="Fraunces Light" pitchFamily="34" charset="0"/>
                <a:ea typeface="Fraunces Light" pitchFamily="34" charset="-122"/>
                <a:cs typeface="Fraunces Light" pitchFamily="34" charset="-120"/>
              </a:rPr>
              <a:t>01</a:t>
            </a:r>
            <a:endParaRPr lang="en-US" sz="2188" dirty="0"/>
          </a:p>
        </p:txBody>
      </p:sp>
      <p:sp>
        <p:nvSpPr>
          <p:cNvPr id="5" name="Shape 2"/>
          <p:cNvSpPr/>
          <p:nvPr/>
        </p:nvSpPr>
        <p:spPr>
          <a:xfrm>
            <a:off x="7850238" y="3111253"/>
            <a:ext cx="9445526" cy="38100"/>
          </a:xfrm>
          <a:prstGeom prst="rect">
            <a:avLst/>
          </a:prstGeom>
          <a:solidFill>
            <a:srgbClr val="438951"/>
          </a:solidFill>
          <a:ln/>
        </p:spPr>
      </p:sp>
      <p:sp>
        <p:nvSpPr>
          <p:cNvPr id="6" name="Text 3"/>
          <p:cNvSpPr/>
          <p:nvPr/>
        </p:nvSpPr>
        <p:spPr>
          <a:xfrm>
            <a:off x="7850238" y="3329136"/>
            <a:ext cx="3544044" cy="442913"/>
          </a:xfrm>
          <a:prstGeom prst="rect">
            <a:avLst/>
          </a:prstGeom>
          <a:noFill/>
          <a:ln/>
        </p:spPr>
        <p:txBody>
          <a:bodyPr wrap="none" lIns="0" tIns="0" rIns="0" bIns="0" rtlCol="0" anchor="t"/>
          <a:lstStyle/>
          <a:p>
            <a:pPr>
              <a:lnSpc>
                <a:spcPts val="3438"/>
              </a:lnSpc>
            </a:pPr>
            <a:r>
              <a:rPr lang="en-US" sz="2750" b="1" dirty="0">
                <a:solidFill>
                  <a:srgbClr val="405449"/>
                </a:solidFill>
                <a:latin typeface="+mj-lt"/>
                <a:ea typeface="Fraunces Extra Bold" pitchFamily="34" charset="-122"/>
                <a:cs typeface="Fraunces Extra Bold" pitchFamily="34" charset="-120"/>
              </a:rPr>
              <a:t>Làm Sạch Dữ Liệu</a:t>
            </a:r>
            <a:endParaRPr lang="en-US" sz="2750" dirty="0">
              <a:latin typeface="+mj-lt"/>
            </a:endParaRPr>
          </a:p>
        </p:txBody>
      </p:sp>
      <p:sp>
        <p:nvSpPr>
          <p:cNvPr id="7" name="Text 4"/>
          <p:cNvSpPr/>
          <p:nvPr/>
        </p:nvSpPr>
        <p:spPr>
          <a:xfrm>
            <a:off x="7850238" y="3942160"/>
            <a:ext cx="9445526" cy="1360885"/>
          </a:xfrm>
          <a:prstGeom prst="rect">
            <a:avLst/>
          </a:prstGeom>
          <a:noFill/>
          <a:ln/>
        </p:spPr>
        <p:txBody>
          <a:bodyPr wrap="square" lIns="0" tIns="0" rIns="0" bIns="0" rtlCol="0" anchor="t"/>
          <a:lstStyle/>
          <a:p>
            <a:pPr>
              <a:lnSpc>
                <a:spcPts val="3563"/>
              </a:lnSpc>
            </a:pPr>
            <a:r>
              <a:rPr lang="en-US" sz="2188" dirty="0">
                <a:solidFill>
                  <a:srgbClr val="405449"/>
                </a:solidFill>
                <a:latin typeface="Nobile" pitchFamily="34" charset="0"/>
                <a:ea typeface="Nobile" pitchFamily="34" charset="-122"/>
                <a:cs typeface="Nobile" pitchFamily="34" charset="-120"/>
              </a:rPr>
              <a:t>Do không có giá trị Null/NaN hay dòng trùng lặp, bước này chủ yếu tập trung vào việc xử lý các giá trị 0 phi thực tế đã được xác định trước đó trong EDA.</a:t>
            </a:r>
            <a:endParaRPr lang="en-US" sz="2188" dirty="0"/>
          </a:p>
        </p:txBody>
      </p:sp>
      <p:sp>
        <p:nvSpPr>
          <p:cNvPr id="8" name="Text 5"/>
          <p:cNvSpPr/>
          <p:nvPr/>
        </p:nvSpPr>
        <p:spPr>
          <a:xfrm>
            <a:off x="7850237" y="5799088"/>
            <a:ext cx="283518" cy="354360"/>
          </a:xfrm>
          <a:prstGeom prst="rect">
            <a:avLst/>
          </a:prstGeom>
          <a:noFill/>
          <a:ln/>
        </p:spPr>
        <p:txBody>
          <a:bodyPr wrap="none" lIns="0" tIns="0" rIns="0" bIns="0" rtlCol="0" anchor="t"/>
          <a:lstStyle/>
          <a:p>
            <a:pPr>
              <a:lnSpc>
                <a:spcPts val="3563"/>
              </a:lnSpc>
            </a:pPr>
            <a:r>
              <a:rPr lang="en-US" sz="2188" dirty="0">
                <a:solidFill>
                  <a:srgbClr val="405449"/>
                </a:solidFill>
                <a:latin typeface="Fraunces Light" pitchFamily="34" charset="0"/>
                <a:ea typeface="Fraunces Light" pitchFamily="34" charset="-122"/>
                <a:cs typeface="Fraunces Light" pitchFamily="34" charset="-120"/>
              </a:rPr>
              <a:t>02</a:t>
            </a:r>
            <a:endParaRPr lang="en-US" sz="2188" dirty="0"/>
          </a:p>
        </p:txBody>
      </p:sp>
      <p:sp>
        <p:nvSpPr>
          <p:cNvPr id="9" name="Shape 6"/>
          <p:cNvSpPr/>
          <p:nvPr/>
        </p:nvSpPr>
        <p:spPr>
          <a:xfrm>
            <a:off x="7850238" y="6242894"/>
            <a:ext cx="9445526" cy="38100"/>
          </a:xfrm>
          <a:prstGeom prst="rect">
            <a:avLst/>
          </a:prstGeom>
          <a:solidFill>
            <a:srgbClr val="438951"/>
          </a:solidFill>
          <a:ln/>
        </p:spPr>
      </p:sp>
      <p:sp>
        <p:nvSpPr>
          <p:cNvPr id="10" name="Text 7"/>
          <p:cNvSpPr/>
          <p:nvPr/>
        </p:nvSpPr>
        <p:spPr>
          <a:xfrm>
            <a:off x="7850238" y="6460777"/>
            <a:ext cx="3544044" cy="442913"/>
          </a:xfrm>
          <a:prstGeom prst="rect">
            <a:avLst/>
          </a:prstGeom>
          <a:noFill/>
          <a:ln/>
        </p:spPr>
        <p:txBody>
          <a:bodyPr wrap="none" lIns="0" tIns="0" rIns="0" bIns="0" rtlCol="0" anchor="t"/>
          <a:lstStyle/>
          <a:p>
            <a:pPr>
              <a:lnSpc>
                <a:spcPts val="3438"/>
              </a:lnSpc>
            </a:pPr>
            <a:r>
              <a:rPr lang="en-US" sz="2750" b="1" dirty="0">
                <a:solidFill>
                  <a:srgbClr val="405449"/>
                </a:solidFill>
                <a:latin typeface="+mj-lt"/>
                <a:ea typeface="Fraunces Extra Bold" pitchFamily="34" charset="-122"/>
                <a:cs typeface="Fraunces Extra Bold" pitchFamily="34" charset="-120"/>
              </a:rPr>
              <a:t>Chuẩn Hóa Dữ Liệu</a:t>
            </a:r>
            <a:endParaRPr lang="en-US" sz="2750" dirty="0">
              <a:latin typeface="+mj-lt"/>
            </a:endParaRPr>
          </a:p>
        </p:txBody>
      </p:sp>
      <p:sp>
        <p:nvSpPr>
          <p:cNvPr id="11" name="Text 8"/>
          <p:cNvSpPr/>
          <p:nvPr/>
        </p:nvSpPr>
        <p:spPr>
          <a:xfrm>
            <a:off x="7850238" y="7073801"/>
            <a:ext cx="9445526" cy="1360885"/>
          </a:xfrm>
          <a:prstGeom prst="rect">
            <a:avLst/>
          </a:prstGeom>
          <a:noFill/>
          <a:ln/>
        </p:spPr>
        <p:txBody>
          <a:bodyPr wrap="square" lIns="0" tIns="0" rIns="0" bIns="0" rtlCol="0" anchor="t"/>
          <a:lstStyle/>
          <a:p>
            <a:pPr>
              <a:lnSpc>
                <a:spcPts val="3563"/>
              </a:lnSpc>
            </a:pPr>
            <a:r>
              <a:rPr lang="en-US" sz="2188" dirty="0">
                <a:solidFill>
                  <a:srgbClr val="405449"/>
                </a:solidFill>
                <a:latin typeface="Nobile" pitchFamily="34" charset="0"/>
                <a:ea typeface="Nobile" pitchFamily="34" charset="-122"/>
                <a:cs typeface="Nobile" pitchFamily="34" charset="-120"/>
              </a:rPr>
              <a:t>Sử dụng </a:t>
            </a:r>
            <a:r>
              <a:rPr lang="en-US" sz="2188" b="1" dirty="0">
                <a:solidFill>
                  <a:srgbClr val="405449"/>
                </a:solidFill>
                <a:latin typeface="Nobile" pitchFamily="34" charset="0"/>
                <a:ea typeface="Nobile" pitchFamily="34" charset="-122"/>
                <a:cs typeface="Nobile" pitchFamily="34" charset="-120"/>
              </a:rPr>
              <a:t>MinMaxScaler</a:t>
            </a:r>
            <a:r>
              <a:rPr lang="en-US" sz="2188" dirty="0">
                <a:solidFill>
                  <a:srgbClr val="405449"/>
                </a:solidFill>
                <a:latin typeface="Nobile" pitchFamily="34" charset="0"/>
                <a:ea typeface="Nobile" pitchFamily="34" charset="-122"/>
                <a:cs typeface="Nobile" pitchFamily="34" charset="-120"/>
              </a:rPr>
              <a:t> và </a:t>
            </a:r>
            <a:r>
              <a:rPr lang="en-US" sz="2188" b="1" dirty="0">
                <a:solidFill>
                  <a:srgbClr val="405449"/>
                </a:solidFill>
                <a:latin typeface="Nobile" pitchFamily="34" charset="0"/>
                <a:ea typeface="Nobile" pitchFamily="34" charset="-122"/>
                <a:cs typeface="Nobile" pitchFamily="34" charset="-120"/>
              </a:rPr>
              <a:t>StandardScaler</a:t>
            </a:r>
            <a:r>
              <a:rPr lang="en-US" sz="2188" dirty="0">
                <a:solidFill>
                  <a:srgbClr val="405449"/>
                </a:solidFill>
                <a:latin typeface="Nobile" pitchFamily="34" charset="0"/>
                <a:ea typeface="Nobile" pitchFamily="34" charset="-122"/>
                <a:cs typeface="Nobile" pitchFamily="34" charset="-120"/>
              </a:rPr>
              <a:t> để đưa các đặc trưng về cùng một miền giá trị. Điều này giúp giảm ảnh hưởng của độ lớn đơn vị và cải thiện hiệu suất thuật toán.</a:t>
            </a:r>
            <a:endParaRPr lang="en-US" sz="2188" dirty="0"/>
          </a:p>
        </p:txBody>
      </p:sp>
      <p:sp>
        <p:nvSpPr>
          <p:cNvPr id="24" name="TextBox 23">
            <a:extLst>
              <a:ext uri="{FF2B5EF4-FFF2-40B4-BE49-F238E27FC236}">
                <a16:creationId xmlns:a16="http://schemas.microsoft.com/office/drawing/2014/main" id="{50B4E4BB-2F54-4CB0-B31C-E157FFD62C50}"/>
              </a:ext>
            </a:extLst>
          </p:cNvPr>
          <p:cNvSpPr txBox="1"/>
          <p:nvPr/>
        </p:nvSpPr>
        <p:spPr>
          <a:xfrm>
            <a:off x="15036800" y="9492734"/>
            <a:ext cx="3276600" cy="794266"/>
          </a:xfrm>
          <a:prstGeom prst="rect">
            <a:avLst/>
          </a:prstGeom>
          <a:solidFill>
            <a:srgbClr val="FAFFFA"/>
          </a:solidFill>
        </p:spPr>
        <p:txBody>
          <a:bodyPr wrap="square" rtlCol="0">
            <a:spAutoFit/>
          </a:bodyPr>
          <a:lstStyle/>
          <a:p>
            <a:endParaRPr lang="en-US">
              <a:solidFill>
                <a:srgbClr val="FAFFFA"/>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751</Words>
  <Application>Microsoft Office PowerPoint</Application>
  <PresentationFormat>Custom</PresentationFormat>
  <Paragraphs>71</Paragraphs>
  <Slides>10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Calibri</vt:lpstr>
      <vt:lpstr>Palatino Linotype</vt:lpstr>
      <vt:lpstr>Nobile</vt:lpstr>
      <vt:lpstr>Barlow Condensed Heavy</vt:lpstr>
      <vt:lpstr>Akzidenz-Grotesk Heavy</vt:lpstr>
      <vt:lpstr>Arial</vt:lpstr>
      <vt:lpstr>Aileron Bold</vt:lpstr>
      <vt:lpstr>Aileron</vt:lpstr>
      <vt:lpstr>Fraunces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The Future Of The Arctic Presentation</dc:title>
  <cp:lastModifiedBy>admin</cp:lastModifiedBy>
  <cp:revision>19</cp:revision>
  <dcterms:created xsi:type="dcterms:W3CDTF">2006-08-16T00:00:00Z</dcterms:created>
  <dcterms:modified xsi:type="dcterms:W3CDTF">2025-09-29T15:23:34Z</dcterms:modified>
  <dc:identifier>DAG0XSxhw2I</dc:identifier>
</cp:coreProperties>
</file>